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74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43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45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69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82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81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24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24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61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88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13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01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1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99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66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10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3AFD-8C0A-48C9-AF3E-7C7263639FF7}" type="datetimeFigureOut">
              <a:rPr lang="pl-PL" smtClean="0"/>
              <a:t>2021-10-18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AAA382-99B0-4D0E-8F83-6DB1AD8A1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645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51" y="0"/>
            <a:ext cx="625614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454" y="1301859"/>
            <a:ext cx="4113408" cy="2650210"/>
          </a:xfrm>
        </p:spPr>
        <p:txBody>
          <a:bodyPr>
            <a:noAutofit/>
          </a:bodyPr>
          <a:lstStyle/>
          <a:p>
            <a: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Barycz - dolina ziołem i kwiatem pachnąca</a:t>
            </a:r>
            <a:endParaRPr lang="pl-PL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647611" y="6479177"/>
            <a:ext cx="2952205" cy="182880"/>
          </a:xfrm>
        </p:spPr>
        <p:txBody>
          <a:bodyPr>
            <a:normAutofit fontScale="40000" lnSpcReduction="20000"/>
          </a:bodyPr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677334" y="5532894"/>
            <a:ext cx="3854528" cy="790413"/>
          </a:xfrm>
        </p:spPr>
        <p:txBody>
          <a:bodyPr>
            <a:noAutofit/>
          </a:bodyPr>
          <a:lstStyle/>
          <a:p>
            <a:r>
              <a:rPr lang="pl-PL" sz="2000" dirty="0" smtClean="0"/>
              <a:t>Autor: Emilia Kupczyk </a:t>
            </a:r>
          </a:p>
          <a:p>
            <a:r>
              <a:rPr lang="pl-PL" sz="2000" dirty="0" smtClean="0"/>
              <a:t>Klasa 5a</a:t>
            </a:r>
            <a:endParaRPr lang="pl-PL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94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962">
        <p15:prstTrans prst="curtains"/>
      </p:transition>
    </mc:Choice>
    <mc:Fallback xmlns="">
      <p:transition spd="slow" advTm="2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77335" y="117567"/>
            <a:ext cx="8596668" cy="836022"/>
          </a:xfrm>
        </p:spPr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33891" y="1201783"/>
            <a:ext cx="8714859" cy="5146767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Thimes new roman"/>
              </a:rPr>
              <a:t>Zioła i rośliny lecznicze, które opisałam w  prezentacji są używane w moim domu. Często pomagam przy ich zbiorach oraz robieniu z nich domowych lekarstw. Uważam, że bardzo wielkim szczęściem jest mieszkanie w Dolinie Baryczy oraz możliwość korzystania z darów Matki Natury. Pomagają one w niektórych chorobach, </a:t>
            </a:r>
            <a:r>
              <a:rPr lang="pl-PL" dirty="0">
                <a:latin typeface="Thimes new roman"/>
              </a:rPr>
              <a:t>b</a:t>
            </a:r>
            <a:r>
              <a:rPr lang="pl-PL" dirty="0" smtClean="0">
                <a:latin typeface="Thimes new roman"/>
              </a:rPr>
              <a:t>ez konieczności wizyty u lekarza.           </a:t>
            </a:r>
          </a:p>
          <a:p>
            <a:endParaRPr lang="pl-PL" dirty="0" smtClean="0">
              <a:latin typeface="Thimes new roman"/>
            </a:endParaRPr>
          </a:p>
          <a:p>
            <a:r>
              <a:rPr lang="pl-PL" dirty="0" smtClean="0">
                <a:latin typeface="Thimes new roman"/>
              </a:rPr>
              <a:t>Bibliografia:</a:t>
            </a:r>
          </a:p>
          <a:p>
            <a:r>
              <a:rPr lang="pl-PL" sz="1800" dirty="0" smtClean="0">
                <a:latin typeface="Thimes new roman"/>
              </a:rPr>
              <a:t>Zbigniew T. Nowak, </a:t>
            </a:r>
            <a:r>
              <a:rPr lang="pl-PL" sz="1800" i="1" dirty="0" smtClean="0">
                <a:latin typeface="Thimes new roman"/>
              </a:rPr>
              <a:t>Antybiotyki z apteki Pana Boga, </a:t>
            </a:r>
            <a:r>
              <a:rPr lang="pl-PL" sz="1800" dirty="0" smtClean="0">
                <a:latin typeface="Thimes new roman"/>
              </a:rPr>
              <a:t>Wydawnictwo AA Kraków 2014.</a:t>
            </a:r>
          </a:p>
          <a:p>
            <a:r>
              <a:rPr lang="pl-PL" sz="1800" dirty="0" smtClean="0">
                <a:latin typeface="Thimes new roman"/>
              </a:rPr>
              <a:t>Łukasz Fiedoruk, </a:t>
            </a:r>
            <a:r>
              <a:rPr lang="pl-PL" sz="1800" i="1" dirty="0" smtClean="0">
                <a:latin typeface="Thimes new roman"/>
              </a:rPr>
              <a:t>Nalewki lecznicze,</a:t>
            </a:r>
            <a:r>
              <a:rPr lang="pl-PL" sz="1800" dirty="0" smtClean="0">
                <a:latin typeface="Thimes new roman"/>
              </a:rPr>
              <a:t> Wydawnictwo Dragon Sp. z o.o. Bielsko - Biała 2012, 2014.</a:t>
            </a:r>
          </a:p>
          <a:p>
            <a:r>
              <a:rPr lang="pl-PL" sz="1800" dirty="0" smtClean="0">
                <a:latin typeface="Thimes new roman"/>
              </a:rPr>
              <a:t>Jolanta Pawłowska, Jacek Pawłowski, </a:t>
            </a:r>
            <a:r>
              <a:rPr lang="pl-PL" sz="1800" i="1" dirty="0" smtClean="0">
                <a:latin typeface="Thimes new roman"/>
              </a:rPr>
              <a:t>Atlas roślin Doliny Baryczy, </a:t>
            </a:r>
            <a:r>
              <a:rPr lang="pl-PL" sz="1800" dirty="0" smtClean="0">
                <a:latin typeface="Thimes new roman"/>
              </a:rPr>
              <a:t>Wydawnictwo Stworzenie,, PARTNERSTWO dla Doliny Baryczy” </a:t>
            </a:r>
          </a:p>
          <a:p>
            <a:r>
              <a:rPr lang="pl-PL" sz="1800" dirty="0" smtClean="0">
                <a:latin typeface="Thimes new roman"/>
              </a:rPr>
              <a:t>Teresa Lewkowicz - Mosiej, </a:t>
            </a:r>
            <a:r>
              <a:rPr lang="pl-PL" sz="1800" i="1" dirty="0" smtClean="0">
                <a:latin typeface="Thimes new roman"/>
              </a:rPr>
              <a:t>Domowe porady ziołowe, </a:t>
            </a:r>
            <a:r>
              <a:rPr lang="pl-PL" sz="1800" dirty="0" smtClean="0">
                <a:latin typeface="Thimes new roman"/>
              </a:rPr>
              <a:t>Wydawnictwo Świat Książki, Warszawa </a:t>
            </a:r>
            <a:r>
              <a:rPr lang="pl-PL" sz="1800" dirty="0" smtClean="0">
                <a:latin typeface="Thimes new roman"/>
              </a:rPr>
              <a:t>2006</a:t>
            </a:r>
          </a:p>
          <a:p>
            <a:r>
              <a:rPr lang="pl-PL" sz="1800" dirty="0" smtClean="0">
                <a:latin typeface="Thimes new roman"/>
              </a:rPr>
              <a:t>Internet</a:t>
            </a:r>
          </a:p>
          <a:p>
            <a:r>
              <a:rPr lang="pl-PL" sz="1800" dirty="0" smtClean="0">
                <a:latin typeface="Thimes new roman"/>
              </a:rPr>
              <a:t>Zeszyt </a:t>
            </a:r>
            <a:r>
              <a:rPr lang="pl-PL" sz="1800" dirty="0" smtClean="0">
                <a:latin typeface="Thimes new roman"/>
              </a:rPr>
              <a:t>z przepisami mojej </a:t>
            </a:r>
            <a:r>
              <a:rPr lang="pl-PL" sz="1800" dirty="0" smtClean="0">
                <a:latin typeface="Thimes new roman"/>
              </a:rPr>
              <a:t>mamy</a:t>
            </a:r>
            <a:endParaRPr lang="pl-PL" sz="1800" dirty="0" smtClean="0">
              <a:latin typeface="Thimes new roman"/>
            </a:endParaRPr>
          </a:p>
          <a:p>
            <a:endParaRPr lang="pl-PL" sz="1800" dirty="0" smtClean="0">
              <a:latin typeface="Thimes new roman"/>
            </a:endParaRPr>
          </a:p>
          <a:p>
            <a:endParaRPr lang="pl-PL" sz="1800" i="1" dirty="0">
              <a:latin typeface="Thimes new roman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50" y="1606731"/>
            <a:ext cx="2964575" cy="368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5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4">
        <p14:ferris dir="l"/>
      </p:transition>
    </mc:Choice>
    <mc:Fallback xmlns="">
      <p:transition spd="slow" advTm="158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Spis treści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imes new roman"/>
              </a:rPr>
              <a:t>Mniszek pospolity</a:t>
            </a:r>
          </a:p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imes new roman"/>
              </a:rPr>
              <a:t>Pokrzywa zwyczajna</a:t>
            </a:r>
          </a:p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imes new roman"/>
              </a:rPr>
              <a:t>Borówka brusznica</a:t>
            </a:r>
          </a:p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imes new roman"/>
              </a:rPr>
              <a:t>Sosna zwyczajna- pędy sosny</a:t>
            </a:r>
          </a:p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imes new roman"/>
              </a:rPr>
              <a:t>Dziurawiec zwyczajny</a:t>
            </a:r>
          </a:p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imes new roman"/>
              </a:rPr>
              <a:t>Dzika róża </a:t>
            </a:r>
          </a:p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imes new roman"/>
              </a:rPr>
              <a:t>Bez czarny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24" y="418011"/>
            <a:ext cx="2275659" cy="279545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26532"/>
            <a:ext cx="3787602" cy="282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304">
        <p15:prstTrans prst="drape"/>
      </p:transition>
    </mc:Choice>
    <mc:Fallback xmlns="">
      <p:transition spd="slow" advTm="33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Mniszek pospolity</a:t>
            </a:r>
            <a:endParaRPr lang="pl-PL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70263" y="1930400"/>
            <a:ext cx="4391105" cy="3386183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Mylnie nazywany jest mleczem ze względu na wydzielany przez niego sok mleczny. Zrobiony z niego syrop ma działanie przeciwwirusowe i przeciwzapalne. Działa moczopędnie, ułatwia trawienie, obniża poziom cukru we krwi oraz łagodzi kaszel i ból gardła.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72" y="167000"/>
            <a:ext cx="2557056" cy="2533154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Syrop z mniszka</a:t>
            </a:r>
            <a:endParaRPr lang="pl-PL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>
                <a:latin typeface="Thimes new roman"/>
              </a:rPr>
              <a:t>1000 żółtych kwiatków</a:t>
            </a:r>
          </a:p>
          <a:p>
            <a:r>
              <a:rPr lang="pl-PL" dirty="0" smtClean="0">
                <a:latin typeface="Thimes new roman"/>
              </a:rPr>
              <a:t>2 cytryny pokrojone w plastry</a:t>
            </a:r>
          </a:p>
          <a:p>
            <a:r>
              <a:rPr lang="pl-PL" dirty="0" smtClean="0">
                <a:latin typeface="Thimes new roman"/>
              </a:rPr>
              <a:t>1,5 litra wody</a:t>
            </a:r>
          </a:p>
          <a:p>
            <a:pPr marL="0" indent="0">
              <a:buNone/>
            </a:pPr>
            <a:r>
              <a:rPr lang="pl-PL" dirty="0" smtClean="0">
                <a:latin typeface="Thimes new roman"/>
              </a:rPr>
              <a:t>Wszystko gotować razem przez 1,5 godz. Następnie odcedzić przez gazę i wsypać 4 kg cukru. Gotować 10 min. Dodać sok z 6 cytryn, przelać do słoików i zagotować ok 2 minuty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7" y="243229"/>
            <a:ext cx="1614646" cy="16871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72" y="3082834"/>
            <a:ext cx="2557055" cy="3409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87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9991">
        <p15:prstTrans prst="origami"/>
      </p:transition>
    </mc:Choice>
    <mc:Fallback xmlns="">
      <p:transition spd="slow" advTm="9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Pokrzywa zwyczajna</a:t>
            </a:r>
            <a:endParaRPr lang="pl-PL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745" y="1802675"/>
            <a:ext cx="4185623" cy="2429692"/>
          </a:xfrm>
        </p:spPr>
        <p:txBody>
          <a:bodyPr/>
          <a:lstStyle/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Pokrzywa jest rośliną dwupienną.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celach leczniczych pozyskuje się korzenie i liście. Działa moczopędnie, pobudza przemianę materii. Jest bogata w witaminy i pierwiastki, zwłaszcza żelazo.</a:t>
            </a:r>
          </a:p>
          <a:p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3944983"/>
            <a:ext cx="3448595" cy="246888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 z pokrzywy i jabłka</a:t>
            </a:r>
            <a:endParaRPr lang="pl-PL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kg jabłek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obrana cytryna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pokrzyw</a:t>
            </a:r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składniki wkładamy do wyciskarki wolnoobrotowej. Pijemy świeżo wyciśnięty sok.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2" y="188784"/>
            <a:ext cx="2312126" cy="3233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30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474">
        <p15:prstTrans prst="fracture"/>
      </p:transition>
    </mc:Choice>
    <mc:Fallback xmlns="">
      <p:transition spd="slow" advTm="7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latin typeface="Thimes new roman"/>
              </a:rPr>
              <a:t>Borówka brusznica</a:t>
            </a:r>
            <a:endParaRPr lang="pl-PL" b="1" i="1" dirty="0">
              <a:latin typeface="Thimes new roman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5928" y="1776549"/>
            <a:ext cx="4392643" cy="2299062"/>
          </a:xfrm>
        </p:spPr>
        <p:txBody>
          <a:bodyPr/>
          <a:lstStyle/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borówki pozyskuje się liście oraz owoce. Napar stosuję się przy schorzeniach pęcherza moczowego, na obniżenie ciśnienia, a herbatka z sokiem ma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działanie przeciwgorączkowe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jednocześnie wzmacnia organizm.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C000"/>
                </a:solidFill>
                <a:latin typeface="Thimes new roman"/>
              </a:rPr>
              <a:t>Dżem z borówki</a:t>
            </a:r>
            <a:endParaRPr lang="pl-PL" b="1" dirty="0">
              <a:solidFill>
                <a:srgbClr val="FFC000"/>
              </a:solidFill>
              <a:latin typeface="Thimes new roman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>
                <a:latin typeface="Thimes new roman"/>
              </a:rPr>
              <a:t>1 litr owoców</a:t>
            </a:r>
          </a:p>
          <a:p>
            <a:r>
              <a:rPr lang="pl-PL" dirty="0" smtClean="0">
                <a:latin typeface="Thimes new roman"/>
              </a:rPr>
              <a:t>Cukier  do smaku</a:t>
            </a:r>
          </a:p>
          <a:p>
            <a:pPr marL="0" indent="0">
              <a:buNone/>
            </a:pPr>
            <a:r>
              <a:rPr lang="pl-PL" dirty="0" smtClean="0">
                <a:latin typeface="Thimes new roman"/>
              </a:rPr>
              <a:t>Wszystko razem prażymy w garnku. Następnie przekładamy do słoików. Szybko zakręcamy i odwracamy do góry dnem.</a:t>
            </a:r>
            <a:endParaRPr lang="pl-PL" dirty="0">
              <a:latin typeface="Thimes new roman"/>
            </a:endParaRPr>
          </a:p>
        </p:txBody>
      </p:sp>
      <p:pic>
        <p:nvPicPr>
          <p:cNvPr id="9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3592285"/>
            <a:ext cx="2847703" cy="3082835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73" y="2160983"/>
            <a:ext cx="2386669" cy="3004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0704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41">
        <p15:prstTrans prst="crush"/>
      </p:transition>
    </mc:Choice>
    <mc:Fallback xmlns="">
      <p:transition spd="slow" advTm="80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552052"/>
            <a:ext cx="8596668" cy="1320800"/>
          </a:xfrm>
        </p:spPr>
        <p:txBody>
          <a:bodyPr/>
          <a:lstStyle/>
          <a:p>
            <a:pPr algn="ctr"/>
            <a:r>
              <a:rPr lang="pl-PL" b="1" i="1" dirty="0" smtClean="0">
                <a:latin typeface="Thimes new roman"/>
              </a:rPr>
              <a:t>Sosna zwyczajna </a:t>
            </a:r>
            <a:endParaRPr lang="pl-PL" b="1" i="1" dirty="0">
              <a:latin typeface="Thimes new roman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745" y="1175658"/>
            <a:ext cx="4185623" cy="2390502"/>
          </a:xfrm>
        </p:spPr>
        <p:txBody>
          <a:bodyPr/>
          <a:lstStyle/>
          <a:p>
            <a:r>
              <a:rPr lang="pl-PL" sz="1800" dirty="0" smtClean="0">
                <a:latin typeface="Thimes new roman"/>
              </a:rPr>
              <a:t>Jest to najbardziej rozpowszechniona sosna w polskich lasach. Wartościowych leków dostarcza nam całe drzewo: młode pędy, pączki, niedojrzałe szyszki, igły oraz żywica. Sosna w medycynie zasłynęła ze swego korzystnego działania na drogi oddechowe, oskrzela i płuca.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Syrop z młodych pędów sosny</a:t>
            </a:r>
            <a:endParaRPr lang="pl-PL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696789"/>
            <a:ext cx="2860765" cy="3161211"/>
          </a:xfrm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5088383" y="2894748"/>
            <a:ext cx="4081743" cy="2905161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latin typeface="Thimes new roman"/>
              </a:rPr>
              <a:t>Pędy sosny </a:t>
            </a:r>
          </a:p>
          <a:p>
            <a:r>
              <a:rPr lang="pl-PL" dirty="0" smtClean="0">
                <a:latin typeface="Thimes new roman"/>
              </a:rPr>
              <a:t>Miód  wielokwiatowy</a:t>
            </a:r>
          </a:p>
          <a:p>
            <a:pPr marL="0" indent="0">
              <a:buNone/>
            </a:pPr>
            <a:r>
              <a:rPr lang="pl-PL" dirty="0" smtClean="0">
                <a:latin typeface="Thimes new roman"/>
              </a:rPr>
              <a:t>W majowy słoneczny dzień nazbierać sporo młodych pędów. Ich długość nie powinna przekraczać 10 cm. Pędów nie myjemy. Następnie umieszczamy je w słoiku i zalewamy miodem. Jest to świetny syrop na suchy kaszel i przeziębienie. Przechowujemy w lodówce.</a:t>
            </a:r>
            <a:endParaRPr lang="pl-PL" dirty="0">
              <a:latin typeface="Thimes new roman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24" y="343047"/>
            <a:ext cx="2449448" cy="3353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2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649">
        <p14:honeycomb/>
      </p:transition>
    </mc:Choice>
    <mc:Fallback xmlns="">
      <p:transition spd="slow" advTm="86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r="-34"/>
          <a:stretch/>
        </p:blipFill>
        <p:spPr>
          <a:xfrm>
            <a:off x="1203851" y="3345279"/>
            <a:ext cx="3458323" cy="3369029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latin typeface="Thimes new roman"/>
              </a:rPr>
              <a:t>Dziurawiec zwyczajny</a:t>
            </a:r>
            <a:endParaRPr lang="pl-PL" b="1" i="1" dirty="0">
              <a:latin typeface="Thimes new roman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745" y="1254035"/>
            <a:ext cx="4185623" cy="1997166"/>
          </a:xfrm>
        </p:spPr>
        <p:txBody>
          <a:bodyPr/>
          <a:lstStyle/>
          <a:p>
            <a:r>
              <a:rPr lang="pl-PL" sz="1800" dirty="0" smtClean="0">
                <a:latin typeface="Thimes new roman"/>
              </a:rPr>
              <a:t>Dziurawiec zbiera się wiosną. Stosuję się go przy bezsenności, nadciśnieniu tętniczym, rozstrojach żołądka i jelit. Działa moczopędnie, łagodzi zapalenia jamy ustnej, gardła oraz przyzębia. Ma właściwości uspokajające.</a:t>
            </a:r>
            <a:endParaRPr lang="pl-PL" sz="1800" dirty="0">
              <a:latin typeface="Thimes new roman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3" y="1930400"/>
            <a:ext cx="4185618" cy="806845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C000"/>
                </a:solidFill>
                <a:latin typeface="Thimes new roman"/>
              </a:rPr>
              <a:t>Herbatka z dziurawca na ból brzucha</a:t>
            </a:r>
            <a:endParaRPr lang="pl-PL" b="1" dirty="0">
              <a:solidFill>
                <a:srgbClr val="FFC000"/>
              </a:solidFill>
              <a:latin typeface="Thimes new roman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himes new roman"/>
              </a:rPr>
              <a:t>Parę gałązek ususzonego dziurawca zalewamy gorącą, ale nie wrzącą wodą. Przykrywamy i czekamy parę minut. Przecedzamy przez sitko. Można osłodzić odrobina miodu.</a:t>
            </a:r>
            <a:endParaRPr lang="pl-PL" dirty="0">
              <a:latin typeface="Thimes new roman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1" y="3251200"/>
            <a:ext cx="2155371" cy="2628904"/>
          </a:xfrm>
        </p:spPr>
      </p:pic>
    </p:spTree>
    <p:extLst>
      <p:ext uri="{BB962C8B-B14F-4D97-AF65-F5344CB8AC3E}">
        <p14:creationId xmlns:p14="http://schemas.microsoft.com/office/powerpoint/2010/main" val="230976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321">
        <p15:prstTrans prst="wind"/>
      </p:transition>
    </mc:Choice>
    <mc:Fallback xmlns="">
      <p:transition spd="slow" advTm="83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latin typeface="Thimes new roman"/>
              </a:rPr>
              <a:t>Dzika róża</a:t>
            </a:r>
            <a:endParaRPr lang="pl-PL" b="1" i="1" dirty="0">
              <a:latin typeface="Thimes new roman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745" y="1188720"/>
            <a:ext cx="4185623" cy="2547257"/>
          </a:xfrm>
        </p:spPr>
        <p:txBody>
          <a:bodyPr/>
          <a:lstStyle/>
          <a:p>
            <a:r>
              <a:rPr lang="pl-PL" sz="2000" dirty="0" smtClean="0">
                <a:latin typeface="Thimes new roman"/>
              </a:rPr>
              <a:t>W owocach dzikiej róży jest 30 razy więcej przyswajalnej witaminy  C niż w cytrynie. Dzięki temu zwiększa ona naszą odporność. Działa przeciwzapalnie, uśmierza ból stawów oraz chroni przed nowotworami.</a:t>
            </a:r>
            <a:endParaRPr lang="pl-PL" sz="2000" dirty="0">
              <a:latin typeface="Thimes new roman"/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3735977"/>
            <a:ext cx="2325188" cy="2717073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  <a:latin typeface="Thimes new roman"/>
              </a:rPr>
              <a:t>Suszona dzika róża</a:t>
            </a:r>
            <a:endParaRPr lang="pl-PL" b="1" dirty="0">
              <a:solidFill>
                <a:srgbClr val="FFC000"/>
              </a:solidFill>
              <a:latin typeface="Thimes new roman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himes new roman"/>
              </a:rPr>
              <a:t>Owoce należy zebrać przed pierwszymi przymrozkami, kiedy są świeże i czerwone.  Usuwamy z nich nasiona i włoski. Suszymy je w piekarniku w temperaturze 45°C. Przechowujemy w lnianym woreczku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93" y="288154"/>
            <a:ext cx="1999245" cy="23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825">
        <p14:flash/>
      </p:transition>
    </mc:Choice>
    <mc:Fallback xmlns="">
      <p:transition spd="slow" advTm="68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/>
              <a:t> </a:t>
            </a:r>
            <a:r>
              <a:rPr lang="pl-PL" b="1" i="1" dirty="0" smtClean="0">
                <a:latin typeface="Thimes new roman"/>
              </a:rPr>
              <a:t>Bez czarny</a:t>
            </a:r>
            <a:endParaRPr lang="pl-PL" b="1" i="1" dirty="0">
              <a:latin typeface="Thimes new roman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745" y="1502229"/>
            <a:ext cx="4185623" cy="5068388"/>
          </a:xfrm>
        </p:spPr>
        <p:txBody>
          <a:bodyPr/>
          <a:lstStyle/>
          <a:p>
            <a:r>
              <a:rPr lang="pl-PL" sz="1900" dirty="0" smtClean="0">
                <a:latin typeface="Thimes new roman"/>
              </a:rPr>
              <a:t>Bez czarny należy do najstarszych roślin leczniczych. Używa się jego kwiatów, owoców, liści, pączków a nawet nasion. Najpopularniejsza jest herbatka z suszonych kwiatów, którą podaje się przy przeziębieniu, grypie, zapaleniu zatok i migdałków. Działa ona także napotnie i moczopędnie Również bardzo skuteczne są syropy.  </a:t>
            </a:r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8383" y="1358537"/>
            <a:ext cx="4185618" cy="5718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C000"/>
                </a:solidFill>
                <a:latin typeface="Thimes new roman"/>
              </a:rPr>
              <a:t>Syrop z czarnego bzu</a:t>
            </a:r>
            <a:endParaRPr lang="pl-PL" b="1" dirty="0">
              <a:solidFill>
                <a:srgbClr val="FFC000"/>
              </a:solidFill>
              <a:latin typeface="Thimes new roman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88384" y="2024743"/>
            <a:ext cx="4342999" cy="4016619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Thimes new roman"/>
              </a:rPr>
              <a:t>35 świeżych kwiatów bzu</a:t>
            </a:r>
          </a:p>
          <a:p>
            <a:r>
              <a:rPr lang="pl-PL" dirty="0" smtClean="0">
                <a:latin typeface="Thimes new roman"/>
              </a:rPr>
              <a:t>2 kg cukru</a:t>
            </a:r>
          </a:p>
          <a:p>
            <a:r>
              <a:rPr lang="pl-PL" dirty="0" smtClean="0">
                <a:latin typeface="Thimes new roman"/>
              </a:rPr>
              <a:t>1,5 litra wody</a:t>
            </a:r>
          </a:p>
          <a:p>
            <a:r>
              <a:rPr lang="pl-PL" dirty="0" smtClean="0">
                <a:latin typeface="Thimes new roman"/>
              </a:rPr>
              <a:t>3 łyżeczki kwasku cytrynowego</a:t>
            </a:r>
          </a:p>
          <a:p>
            <a:r>
              <a:rPr lang="pl-PL" dirty="0" smtClean="0">
                <a:latin typeface="Thimes new roman"/>
              </a:rPr>
              <a:t>2 cytryny</a:t>
            </a:r>
          </a:p>
          <a:p>
            <a:pPr marL="0" indent="0">
              <a:buNone/>
            </a:pPr>
            <a:r>
              <a:rPr lang="pl-PL" dirty="0" smtClean="0">
                <a:latin typeface="Thimes new roman"/>
              </a:rPr>
              <a:t>Sporządzamy roztwór z wody, kwasku cytrynowego i cytryn pokrojonych w plastry ze skórką. Lekko opłukane kwiaty umieszczamy w dużym słoju i zalewamy gorącym sporządzonym wcześniej syropem. Całość  odstawiamy na dwie doby w chłodne miejsce. Po tym czasie odcedzamy całość prze gazę, mocno wyciskając. Przelewamy do słoiczków i krótko pasteryzujemy.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27" y="274320"/>
            <a:ext cx="2155370" cy="2664823"/>
          </a:xfr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5" y="4173583"/>
            <a:ext cx="2063932" cy="23970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297">
        <p14:vortex dir="r"/>
      </p:transition>
    </mc:Choice>
    <mc:Fallback xmlns="">
      <p:transition spd="slow" advTm="10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526</TotalTime>
  <Words>748</Words>
  <Application>Microsoft Office PowerPoint</Application>
  <PresentationFormat>Panoramiczny</PresentationFormat>
  <Paragraphs>67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Thimes new roman</vt:lpstr>
      <vt:lpstr>Times New Roman</vt:lpstr>
      <vt:lpstr>Trebuchet MS</vt:lpstr>
      <vt:lpstr>Wingdings 3</vt:lpstr>
      <vt:lpstr>Faseta</vt:lpstr>
      <vt:lpstr>        Barycz - dolina ziołem i kwiatem pachnąca</vt:lpstr>
      <vt:lpstr>Spis treści</vt:lpstr>
      <vt:lpstr>Mniszek pospolity</vt:lpstr>
      <vt:lpstr>Pokrzywa zwyczajna</vt:lpstr>
      <vt:lpstr>Borówka brusznica</vt:lpstr>
      <vt:lpstr>Sosna zwyczajna </vt:lpstr>
      <vt:lpstr>Dziurawiec zwyczajny</vt:lpstr>
      <vt:lpstr>Dzika róża</vt:lpstr>
      <vt:lpstr> Bez czarny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Barycz - dolina ziołem i kwiatem pachnąca</dc:title>
  <dc:creator>Emilia Kupczyk</dc:creator>
  <cp:lastModifiedBy>user</cp:lastModifiedBy>
  <cp:revision>46</cp:revision>
  <dcterms:created xsi:type="dcterms:W3CDTF">2021-10-04T19:22:32Z</dcterms:created>
  <dcterms:modified xsi:type="dcterms:W3CDTF">2021-10-18T21:35:40Z</dcterms:modified>
</cp:coreProperties>
</file>