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6410BA48-939A-4565-AEF8-9E4BF1319DF1}" type="datetimeFigureOut">
              <a:rPr lang="pl-PL" smtClean="0"/>
              <a:t>03.04.2017</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D372BCAA-73D1-4B49-ABB1-4071EBDE2E05}" type="slidenum">
              <a:rPr lang="pl-PL" smtClean="0"/>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410BA48-939A-4565-AEF8-9E4BF1319DF1}" type="datetimeFigureOut">
              <a:rPr lang="pl-PL" smtClean="0"/>
              <a:t>03.04.2017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410BA48-939A-4565-AEF8-9E4BF1319DF1}" type="datetimeFigureOut">
              <a:rPr lang="pl-PL" smtClean="0"/>
              <a:t>03.04.2017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410BA48-939A-4565-AEF8-9E4BF1319DF1}" type="datetimeFigureOut">
              <a:rPr lang="pl-PL" smtClean="0"/>
              <a:t>03.04.2017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410BA48-939A-4565-AEF8-9E4BF1319DF1}" type="datetimeFigureOut">
              <a:rPr lang="pl-PL" smtClean="0"/>
              <a:t>03.04.2017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D372BCAA-73D1-4B49-ABB1-4071EBDE2E05}"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410BA48-939A-4565-AEF8-9E4BF1319DF1}" type="datetimeFigureOut">
              <a:rPr lang="pl-PL" smtClean="0"/>
              <a:t>03.04.2017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410BA48-939A-4565-AEF8-9E4BF1319DF1}" type="datetimeFigureOut">
              <a:rPr lang="pl-PL" smtClean="0"/>
              <a:t>03.04.2017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410BA48-939A-4565-AEF8-9E4BF1319DF1}" type="datetimeFigureOut">
              <a:rPr lang="pl-PL" smtClean="0"/>
              <a:t>03.04.2017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410BA48-939A-4565-AEF8-9E4BF1319DF1}" type="datetimeFigureOut">
              <a:rPr lang="pl-PL" smtClean="0"/>
              <a:t>03.04.2017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410BA48-939A-4565-AEF8-9E4BF1319DF1}" type="datetimeFigureOut">
              <a:rPr lang="pl-PL" smtClean="0"/>
              <a:t>03.04.2017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410BA48-939A-4565-AEF8-9E4BF1319DF1}" type="datetimeFigureOut">
              <a:rPr lang="pl-PL" smtClean="0"/>
              <a:t>03.04.2017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72BCAA-73D1-4B49-ABB1-4071EBDE2E05}"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410BA48-939A-4565-AEF8-9E4BF1319DF1}" type="datetimeFigureOut">
              <a:rPr lang="pl-PL" smtClean="0"/>
              <a:t>03.04.2017</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72BCAA-73D1-4B49-ABB1-4071EBDE2E05}"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czamiduszy.pl/gallery/goszcz/" TargetMode="External"/><Relationship Id="rId2" Type="http://schemas.openxmlformats.org/officeDocument/2006/relationships/hyperlink" Target="http://dolnoslaskie.fotopolska.eu/" TargetMode="External"/><Relationship Id="rId1" Type="http://schemas.openxmlformats.org/officeDocument/2006/relationships/slideLayout" Target="../slideLayouts/slideLayout2.xml"/><Relationship Id="rId6" Type="http://schemas.openxmlformats.org/officeDocument/2006/relationships/hyperlink" Target="http://dolny-slask.org.pl/548255,Goszcz,Palac.html" TargetMode="External"/><Relationship Id="rId5" Type="http://schemas.openxmlformats.org/officeDocument/2006/relationships/hyperlink" Target="https://pl.wikipedia.org/wiki/Pa%C5%82ac_w_Goszczu" TargetMode="External"/><Relationship Id="rId4" Type="http://schemas.openxmlformats.org/officeDocument/2006/relationships/hyperlink" Target="https://pl.wikipedia.org/wiki/Goszc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147"/>
            <a:ext cx="8229600" cy="18288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pl-PL" sz="11500" cap="none" dirty="0" smtClean="0">
                <a:ln w="11430"/>
                <a:solidFill>
                  <a:schemeClr val="accent2">
                    <a:lumMod val="60000"/>
                    <a:lumOff val="40000"/>
                  </a:schemeClr>
                </a:solidFill>
                <a:effectLst>
                  <a:outerShdw blurRad="80000" dist="40000" dir="5040000" algn="tl">
                    <a:srgbClr val="000000">
                      <a:alpha val="30000"/>
                    </a:srgbClr>
                  </a:outerShdw>
                </a:effectLst>
              </a:rPr>
              <a:t>Goszcz</a:t>
            </a:r>
            <a:endParaRPr lang="pl-PL" sz="11500" cap="none" dirty="0">
              <a:ln w="11430"/>
              <a:solidFill>
                <a:schemeClr val="accent2">
                  <a:lumMod val="60000"/>
                  <a:lumOff val="40000"/>
                </a:schemeClr>
              </a:solidFill>
              <a:effectLst>
                <a:outerShdw blurRad="80000" dist="40000" dir="5040000" algn="tl">
                  <a:srgbClr val="000000">
                    <a:alpha val="30000"/>
                  </a:srgbClr>
                </a:outerShdw>
              </a:effectLst>
            </a:endParaRPr>
          </a:p>
        </p:txBody>
      </p:sp>
      <p:pic>
        <p:nvPicPr>
          <p:cNvPr id="1027" name="Picture 3" descr="C:\Users\Klaudia\Desktop\500px-Karte_Goschue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6409364" cy="453783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1331640" y="6265060"/>
            <a:ext cx="5958408" cy="261610"/>
          </a:xfrm>
          <a:prstGeom prst="rect">
            <a:avLst/>
          </a:prstGeom>
        </p:spPr>
        <p:txBody>
          <a:bodyPr wrap="square">
            <a:spAutoFit/>
          </a:bodyPr>
          <a:lstStyle/>
          <a:p>
            <a:r>
              <a:rPr lang="pl-PL" sz="1100" dirty="0">
                <a:solidFill>
                  <a:schemeClr val="bg1"/>
                </a:solidFill>
              </a:rPr>
              <a:t>http://www.gross-wartenberg.de/wikigw/index.php/Gosch%C3%BCtz</a:t>
            </a:r>
          </a:p>
        </p:txBody>
      </p:sp>
    </p:spTree>
    <p:extLst>
      <p:ext uri="{BB962C8B-B14F-4D97-AF65-F5344CB8AC3E}">
        <p14:creationId xmlns:p14="http://schemas.microsoft.com/office/powerpoint/2010/main" val="12448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laudia\Desktop\55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3" y="1412776"/>
            <a:ext cx="4369982" cy="393655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laudia\Desktop\55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543" y="1413876"/>
            <a:ext cx="4502485" cy="3935454"/>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17944" y="5040899"/>
            <a:ext cx="4427985" cy="261610"/>
          </a:xfrm>
          <a:prstGeom prst="rect">
            <a:avLst/>
          </a:prstGeom>
        </p:spPr>
        <p:txBody>
          <a:bodyPr wrap="square">
            <a:spAutoFit/>
          </a:bodyPr>
          <a:lstStyle/>
          <a:p>
            <a:r>
              <a:rPr lang="pl-PL" sz="1100" dirty="0"/>
              <a:t>http://www.skyscrapercity.com/showthread.php?p=107976928</a:t>
            </a:r>
          </a:p>
        </p:txBody>
      </p:sp>
      <p:sp>
        <p:nvSpPr>
          <p:cNvPr id="3" name="Prostokąt 2"/>
          <p:cNvSpPr/>
          <p:nvPr/>
        </p:nvSpPr>
        <p:spPr>
          <a:xfrm>
            <a:off x="4665527" y="4702999"/>
            <a:ext cx="3366120" cy="646331"/>
          </a:xfrm>
          <a:prstGeom prst="rect">
            <a:avLst/>
          </a:prstGeom>
        </p:spPr>
        <p:txBody>
          <a:bodyPr wrap="square">
            <a:spAutoFit/>
          </a:bodyPr>
          <a:lstStyle/>
          <a:p>
            <a:r>
              <a:rPr lang="pl-PL" sz="1200" dirty="0"/>
              <a:t>http://podroze.onet.pl/ciekawe/zrujnowany-palac-w-goszczu-pod-twardogora-rezydencja-reichenbachow/r74lr</a:t>
            </a:r>
          </a:p>
        </p:txBody>
      </p:sp>
    </p:spTree>
    <p:extLst>
      <p:ext uri="{BB962C8B-B14F-4D97-AF65-F5344CB8AC3E}">
        <p14:creationId xmlns:p14="http://schemas.microsoft.com/office/powerpoint/2010/main" val="412197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Klaudia\Desktop\325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3"/>
            <a:ext cx="4347674" cy="381339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Klaudia\Desktop\60102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4784"/>
            <a:ext cx="4263733" cy="3813397"/>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179512" y="4940982"/>
            <a:ext cx="4347674" cy="253916"/>
          </a:xfrm>
          <a:prstGeom prst="rect">
            <a:avLst/>
          </a:prstGeom>
        </p:spPr>
        <p:txBody>
          <a:bodyPr wrap="square">
            <a:spAutoFit/>
          </a:bodyPr>
          <a:lstStyle/>
          <a:p>
            <a:r>
              <a:rPr lang="pl-PL" sz="1050" dirty="0"/>
              <a:t>http://wroclaw.fotopolska.eu/palace,5800,20/woj.dolnoslaskie.html</a:t>
            </a:r>
          </a:p>
        </p:txBody>
      </p:sp>
      <p:sp>
        <p:nvSpPr>
          <p:cNvPr id="3" name="Prostokąt 2"/>
          <p:cNvSpPr/>
          <p:nvPr/>
        </p:nvSpPr>
        <p:spPr>
          <a:xfrm>
            <a:off x="4688984" y="5021182"/>
            <a:ext cx="4572000" cy="276999"/>
          </a:xfrm>
          <a:prstGeom prst="rect">
            <a:avLst/>
          </a:prstGeom>
        </p:spPr>
        <p:txBody>
          <a:bodyPr>
            <a:spAutoFit/>
          </a:bodyPr>
          <a:lstStyle/>
          <a:p>
            <a:r>
              <a:rPr lang="pl-PL" sz="1200" dirty="0"/>
              <a:t>http://dolny-slask.org.pl/4690927,foto.html</a:t>
            </a:r>
          </a:p>
        </p:txBody>
      </p:sp>
    </p:spTree>
    <p:extLst>
      <p:ext uri="{BB962C8B-B14F-4D97-AF65-F5344CB8AC3E}">
        <p14:creationId xmlns:p14="http://schemas.microsoft.com/office/powerpoint/2010/main" val="4158336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16632"/>
            <a:ext cx="9144000" cy="2260848"/>
          </a:xfrm>
        </p:spPr>
        <p:txBody>
          <a:bodyPr>
            <a:normAutofit/>
          </a:bodyPr>
          <a:lstStyle/>
          <a:p>
            <a:pPr marL="137160" indent="0" algn="ctr">
              <a:buNone/>
            </a:pPr>
            <a:r>
              <a:rPr lang="pl-PL" b="1" dirty="0">
                <a:solidFill>
                  <a:schemeClr val="bg1">
                    <a:lumMod val="85000"/>
                    <a:lumOff val="15000"/>
                  </a:schemeClr>
                </a:solidFill>
              </a:rPr>
              <a:t>W 2013 roku władze gminy </a:t>
            </a:r>
            <a:r>
              <a:rPr lang="pl-PL" b="1" dirty="0" smtClean="0">
                <a:solidFill>
                  <a:schemeClr val="bg1">
                    <a:lumMod val="85000"/>
                    <a:lumOff val="15000"/>
                  </a:schemeClr>
                </a:solidFill>
              </a:rPr>
              <a:t>Twardogóra wyremontowały </a:t>
            </a:r>
            <a:r>
              <a:rPr lang="pl-PL" b="1" dirty="0">
                <a:solidFill>
                  <a:schemeClr val="bg1">
                    <a:lumMod val="85000"/>
                    <a:lumOff val="15000"/>
                  </a:schemeClr>
                </a:solidFill>
              </a:rPr>
              <a:t>część </a:t>
            </a:r>
            <a:r>
              <a:rPr lang="pl-PL" b="1" dirty="0" smtClean="0">
                <a:solidFill>
                  <a:schemeClr val="bg1">
                    <a:lumMod val="85000"/>
                    <a:lumOff val="15000"/>
                  </a:schemeClr>
                </a:solidFill>
              </a:rPr>
              <a:t>budynków.</a:t>
            </a:r>
            <a:endParaRPr lang="pl-PL" b="1" dirty="0"/>
          </a:p>
        </p:txBody>
      </p:sp>
      <p:pic>
        <p:nvPicPr>
          <p:cNvPr id="4098" name="Picture 2" descr="C:\Users\Klaudia\Desktop\DSC_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32" y="2099173"/>
            <a:ext cx="4358606" cy="2903921"/>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144016" y="4737019"/>
            <a:ext cx="4572000" cy="261610"/>
          </a:xfrm>
          <a:prstGeom prst="rect">
            <a:avLst/>
          </a:prstGeom>
        </p:spPr>
        <p:txBody>
          <a:bodyPr>
            <a:spAutoFit/>
          </a:bodyPr>
          <a:lstStyle/>
          <a:p>
            <a:r>
              <a:rPr lang="pl-PL" sz="1100" dirty="0"/>
              <a:t>http://slask-zabytki.blogspot.com/2014_12_01_archive.html</a:t>
            </a:r>
          </a:p>
        </p:txBody>
      </p:sp>
      <p:pic>
        <p:nvPicPr>
          <p:cNvPr id="4099" name="Picture 3" descr="C:\Users\Klaudia\Desktop\24604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41359"/>
            <a:ext cx="4295286" cy="2861735"/>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4775427" y="4552203"/>
            <a:ext cx="4176464" cy="430887"/>
          </a:xfrm>
          <a:prstGeom prst="rect">
            <a:avLst/>
          </a:prstGeom>
        </p:spPr>
        <p:txBody>
          <a:bodyPr wrap="square">
            <a:spAutoFit/>
          </a:bodyPr>
          <a:lstStyle/>
          <a:p>
            <a:r>
              <a:rPr lang="pl-PL" sz="1100" dirty="0"/>
              <a:t>http://www.polskiekrajobrazy.pl/Galerie/368:Dolny_Slask/24604:Goszcz._Zespol_palacowy..html</a:t>
            </a:r>
          </a:p>
        </p:txBody>
      </p:sp>
    </p:spTree>
    <p:extLst>
      <p:ext uri="{BB962C8B-B14F-4D97-AF65-F5344CB8AC3E}">
        <p14:creationId xmlns:p14="http://schemas.microsoft.com/office/powerpoint/2010/main" val="229045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laudia\Desktop\DSC00941_tonema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469"/>
            <a:ext cx="6250663" cy="291150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Klaudia\Desktop\1956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319" y="3280257"/>
            <a:ext cx="6264696" cy="323637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1475656" y="5870301"/>
            <a:ext cx="4572000" cy="646331"/>
          </a:xfrm>
          <a:prstGeom prst="rect">
            <a:avLst/>
          </a:prstGeom>
        </p:spPr>
        <p:txBody>
          <a:bodyPr>
            <a:spAutoFit/>
          </a:bodyPr>
          <a:lstStyle/>
          <a:p>
            <a:r>
              <a:rPr lang="pl-PL" dirty="0"/>
              <a:t>http://wroclaw.fotopolska.eu/palace,5120,20/woj.dolnoslaskie.html</a:t>
            </a:r>
          </a:p>
        </p:txBody>
      </p:sp>
    </p:spTree>
    <p:extLst>
      <p:ext uri="{BB962C8B-B14F-4D97-AF65-F5344CB8AC3E}">
        <p14:creationId xmlns:p14="http://schemas.microsoft.com/office/powerpoint/2010/main" val="3400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28" y="908720"/>
            <a:ext cx="9144000" cy="2007096"/>
          </a:xfrm>
        </p:spPr>
        <p:txBody>
          <a:bodyPr>
            <a:noAutofit/>
          </a:bodyPr>
          <a:lstStyle/>
          <a:p>
            <a:r>
              <a:rPr lang="pl-PL" sz="8000" dirty="0" smtClean="0"/>
              <a:t>DZIĘKUJEMY ZA UWAGĘ</a:t>
            </a:r>
            <a:endParaRPr lang="pl-PL" sz="8000" dirty="0"/>
          </a:p>
        </p:txBody>
      </p:sp>
      <p:sp>
        <p:nvSpPr>
          <p:cNvPr id="3" name="Symbol zastępczy zawartości 2"/>
          <p:cNvSpPr>
            <a:spLocks noGrp="1"/>
          </p:cNvSpPr>
          <p:nvPr>
            <p:ph idx="1"/>
          </p:nvPr>
        </p:nvSpPr>
        <p:spPr>
          <a:xfrm>
            <a:off x="539552" y="4725144"/>
            <a:ext cx="8229600" cy="964704"/>
          </a:xfrm>
        </p:spPr>
        <p:txBody>
          <a:bodyPr/>
          <a:lstStyle/>
          <a:p>
            <a:pPr marL="137160" indent="0">
              <a:buNone/>
            </a:pPr>
            <a:r>
              <a:rPr lang="pl-PL" dirty="0" smtClean="0"/>
              <a:t>Prezentacje przygotowały :  Alicja Solarz i Klaudia Czapnik</a:t>
            </a:r>
            <a:endParaRPr lang="pl-PL" dirty="0"/>
          </a:p>
        </p:txBody>
      </p:sp>
    </p:spTree>
    <p:extLst>
      <p:ext uri="{BB962C8B-B14F-4D97-AF65-F5344CB8AC3E}">
        <p14:creationId xmlns:p14="http://schemas.microsoft.com/office/powerpoint/2010/main" val="232822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ŹRÓDŁA</a:t>
            </a:r>
            <a:endParaRPr lang="pl-PL" dirty="0"/>
          </a:p>
        </p:txBody>
      </p:sp>
      <p:sp>
        <p:nvSpPr>
          <p:cNvPr id="3" name="Symbol zastępczy zawartości 2"/>
          <p:cNvSpPr>
            <a:spLocks noGrp="1"/>
          </p:cNvSpPr>
          <p:nvPr>
            <p:ph idx="1"/>
          </p:nvPr>
        </p:nvSpPr>
        <p:spPr/>
        <p:txBody>
          <a:bodyPr/>
          <a:lstStyle/>
          <a:p>
            <a:r>
              <a:rPr lang="pl-PL" dirty="0">
                <a:hlinkClick r:id="rId2"/>
              </a:rPr>
              <a:t>http://</a:t>
            </a:r>
            <a:r>
              <a:rPr lang="pl-PL" dirty="0" smtClean="0">
                <a:hlinkClick r:id="rId2"/>
              </a:rPr>
              <a:t>dolnoslaskie.fotopolska.eu</a:t>
            </a:r>
            <a:endParaRPr lang="pl-PL" dirty="0" smtClean="0"/>
          </a:p>
          <a:p>
            <a:r>
              <a:rPr lang="pl-PL" dirty="0">
                <a:hlinkClick r:id="rId3"/>
              </a:rPr>
              <a:t>http://oczamiduszy.pl/gallery/goszcz</a:t>
            </a:r>
            <a:r>
              <a:rPr lang="pl-PL" dirty="0" smtClean="0">
                <a:hlinkClick r:id="rId3"/>
              </a:rPr>
              <a:t>/</a:t>
            </a:r>
            <a:endParaRPr lang="pl-PL" dirty="0" smtClean="0"/>
          </a:p>
          <a:p>
            <a:r>
              <a:rPr lang="pl-PL" dirty="0">
                <a:hlinkClick r:id="rId4"/>
              </a:rPr>
              <a:t>https://</a:t>
            </a:r>
            <a:r>
              <a:rPr lang="pl-PL" dirty="0" smtClean="0">
                <a:hlinkClick r:id="rId4"/>
              </a:rPr>
              <a:t>pl.wikipedia.org/wiki/Goszcz</a:t>
            </a:r>
            <a:endParaRPr lang="pl-PL" dirty="0" smtClean="0"/>
          </a:p>
          <a:p>
            <a:r>
              <a:rPr lang="pl-PL" dirty="0">
                <a:hlinkClick r:id="rId5"/>
              </a:rPr>
              <a:t>https://</a:t>
            </a:r>
            <a:r>
              <a:rPr lang="pl-PL" dirty="0" smtClean="0">
                <a:hlinkClick r:id="rId5"/>
              </a:rPr>
              <a:t>pl.wikipedia.org/wiki/Pa%C5%82ac_w_Goszczu</a:t>
            </a:r>
            <a:endParaRPr lang="pl-PL" dirty="0" smtClean="0"/>
          </a:p>
          <a:p>
            <a:r>
              <a:rPr lang="pl-PL" dirty="0" smtClean="0">
                <a:hlinkClick r:id="rId6"/>
              </a:rPr>
              <a:t>http</a:t>
            </a:r>
            <a:r>
              <a:rPr lang="pl-PL" dirty="0">
                <a:hlinkClick r:id="rId6"/>
              </a:rPr>
              <a:t>://</a:t>
            </a:r>
            <a:r>
              <a:rPr lang="pl-PL" dirty="0" smtClean="0">
                <a:hlinkClick r:id="rId6"/>
              </a:rPr>
              <a:t>dolny-slask.org.pl/548255,Goszcz,Palac.html</a:t>
            </a:r>
            <a:endParaRPr lang="pl-PL" dirty="0" smtClean="0"/>
          </a:p>
          <a:p>
            <a:endParaRPr lang="pl-PL" dirty="0"/>
          </a:p>
        </p:txBody>
      </p:sp>
    </p:spTree>
    <p:extLst>
      <p:ext uri="{BB962C8B-B14F-4D97-AF65-F5344CB8AC3E}">
        <p14:creationId xmlns:p14="http://schemas.microsoft.com/office/powerpoint/2010/main" val="305042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3132" y="368660"/>
            <a:ext cx="9257132" cy="5256584"/>
          </a:xfrm>
        </p:spPr>
        <p:txBody>
          <a:bodyPr>
            <a:noAutofit/>
          </a:bodyPr>
          <a:lstStyle/>
          <a:p>
            <a:r>
              <a:rPr lang="pl-PL" sz="3200" b="1" dirty="0">
                <a:solidFill>
                  <a:schemeClr val="bg1">
                    <a:lumMod val="85000"/>
                    <a:lumOff val="15000"/>
                  </a:schemeClr>
                </a:solidFill>
              </a:rPr>
              <a:t>Goszcz</a:t>
            </a:r>
            <a:r>
              <a:rPr lang="pl-PL" sz="3200" dirty="0">
                <a:solidFill>
                  <a:schemeClr val="bg1">
                    <a:lumMod val="85000"/>
                    <a:lumOff val="15000"/>
                  </a:schemeClr>
                </a:solidFill>
              </a:rPr>
              <a:t> (niem. </a:t>
            </a:r>
            <a:r>
              <a:rPr lang="pl-PL" sz="3200" i="1" dirty="0" err="1" smtClean="0">
                <a:solidFill>
                  <a:schemeClr val="bg1">
                    <a:lumMod val="85000"/>
                    <a:lumOff val="15000"/>
                  </a:schemeClr>
                </a:solidFill>
              </a:rPr>
              <a:t>Goschütz</a:t>
            </a:r>
            <a:r>
              <a:rPr lang="pl-PL" sz="3200" dirty="0" smtClean="0">
                <a:solidFill>
                  <a:schemeClr val="bg1">
                    <a:lumMod val="85000"/>
                    <a:lumOff val="15000"/>
                  </a:schemeClr>
                </a:solidFill>
              </a:rPr>
              <a:t>) </a:t>
            </a:r>
            <a:r>
              <a:rPr lang="pl-PL" sz="3200" dirty="0">
                <a:solidFill>
                  <a:schemeClr val="bg1">
                    <a:lumMod val="85000"/>
                    <a:lumOff val="15000"/>
                  </a:schemeClr>
                </a:solidFill>
              </a:rPr>
              <a:t>– duża wieś (1638-1742 miasto) położona w województwie dolnośląskim, w powiecie oleśnickim, w gminie Twardogóra, na wysokości 150 m n.p.m</a:t>
            </a:r>
            <a:r>
              <a:rPr lang="pl-PL" sz="3200" dirty="0" smtClean="0">
                <a:solidFill>
                  <a:schemeClr val="bg1">
                    <a:lumMod val="85000"/>
                    <a:lumOff val="15000"/>
                  </a:schemeClr>
                </a:solidFill>
              </a:rPr>
              <a:t>.</a:t>
            </a:r>
          </a:p>
        </p:txBody>
      </p:sp>
      <p:pic>
        <p:nvPicPr>
          <p:cNvPr id="2053" name="Picture 5" descr="C:\Users\Klaudia\Desktop\555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564904"/>
            <a:ext cx="6552728" cy="4028467"/>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059832" y="6316372"/>
            <a:ext cx="4572000" cy="276999"/>
          </a:xfrm>
          <a:prstGeom prst="rect">
            <a:avLst/>
          </a:prstGeom>
        </p:spPr>
        <p:txBody>
          <a:bodyPr>
            <a:spAutoFit/>
          </a:bodyPr>
          <a:lstStyle/>
          <a:p>
            <a:r>
              <a:rPr lang="pl-PL" sz="1200" dirty="0">
                <a:solidFill>
                  <a:schemeClr val="bg1"/>
                </a:solidFill>
              </a:rPr>
              <a:t>http://dolnoslaskie.fotopolska.eu/555295,foto.html</a:t>
            </a:r>
          </a:p>
        </p:txBody>
      </p:sp>
    </p:spTree>
    <p:extLst>
      <p:ext uri="{BB962C8B-B14F-4D97-AF65-F5344CB8AC3E}">
        <p14:creationId xmlns:p14="http://schemas.microsoft.com/office/powerpoint/2010/main" val="18754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8229600" cy="1143000"/>
          </a:xfrm>
        </p:spPr>
        <p:txBody>
          <a:bodyPr>
            <a:normAutofit/>
          </a:bodyPr>
          <a:lstStyle/>
          <a:p>
            <a:r>
              <a:rPr lang="pl-PL" sz="5400" i="1" dirty="0" smtClean="0"/>
              <a:t>HISTORIA GOSZCZA</a:t>
            </a:r>
            <a:endParaRPr lang="pl-PL" sz="5400" i="1" dirty="0"/>
          </a:p>
        </p:txBody>
      </p:sp>
      <p:sp>
        <p:nvSpPr>
          <p:cNvPr id="3" name="Symbol zastępczy zawartości 2"/>
          <p:cNvSpPr>
            <a:spLocks noGrp="1"/>
          </p:cNvSpPr>
          <p:nvPr>
            <p:ph idx="1"/>
          </p:nvPr>
        </p:nvSpPr>
        <p:spPr>
          <a:xfrm>
            <a:off x="0" y="1196752"/>
            <a:ext cx="8229600" cy="4709160"/>
          </a:xfrm>
        </p:spPr>
        <p:txBody>
          <a:bodyPr>
            <a:normAutofit/>
          </a:bodyPr>
          <a:lstStyle/>
          <a:p>
            <a:r>
              <a:rPr lang="pl-PL" dirty="0"/>
              <a:t>Najstarsze ślady człowieka na terenie dzisiejszego Goszcza pochodzą z neolitu. Dowodem na to są trzy toporki pochodzące z tego okresu znalezione w Goszczu i niedaleko Goszcza.</a:t>
            </a:r>
          </a:p>
          <a:p>
            <a:pPr marL="137160" indent="0">
              <a:buNone/>
            </a:pPr>
            <a:endParaRPr lang="pl-PL" dirty="0"/>
          </a:p>
        </p:txBody>
      </p:sp>
      <p:pic>
        <p:nvPicPr>
          <p:cNvPr id="3074" name="Picture 2" descr="C:\Users\Klaudia\Desktop\6294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140968"/>
            <a:ext cx="5328592" cy="3470823"/>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843808" y="6334792"/>
            <a:ext cx="4572000" cy="276999"/>
          </a:xfrm>
          <a:prstGeom prst="rect">
            <a:avLst/>
          </a:prstGeom>
        </p:spPr>
        <p:txBody>
          <a:bodyPr>
            <a:spAutoFit/>
          </a:bodyPr>
          <a:lstStyle/>
          <a:p>
            <a:r>
              <a:rPr lang="pl-PL" sz="1200" dirty="0">
                <a:solidFill>
                  <a:schemeClr val="bg1"/>
                </a:solidFill>
              </a:rPr>
              <a:t>http://dolny-slask.org.pl/6294146,foto.html?idEntity=548255</a:t>
            </a:r>
          </a:p>
        </p:txBody>
      </p:sp>
    </p:spTree>
    <p:extLst>
      <p:ext uri="{BB962C8B-B14F-4D97-AF65-F5344CB8AC3E}">
        <p14:creationId xmlns:p14="http://schemas.microsoft.com/office/powerpoint/2010/main" val="96002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a:bodyPr>
          <a:lstStyle/>
          <a:p>
            <a:r>
              <a:rPr lang="pl-PL" sz="5400" i="1" dirty="0" smtClean="0"/>
              <a:t>HISTORIA GOSZCZA</a:t>
            </a:r>
            <a:endParaRPr lang="pl-PL" sz="5400" i="1" dirty="0"/>
          </a:p>
        </p:txBody>
      </p:sp>
      <p:sp>
        <p:nvSpPr>
          <p:cNvPr id="3" name="Symbol zastępczy zawartości 2"/>
          <p:cNvSpPr>
            <a:spLocks noGrp="1"/>
          </p:cNvSpPr>
          <p:nvPr>
            <p:ph idx="1"/>
          </p:nvPr>
        </p:nvSpPr>
        <p:spPr>
          <a:xfrm>
            <a:off x="-180528" y="1196752"/>
            <a:ext cx="8229600" cy="4709160"/>
          </a:xfrm>
        </p:spPr>
        <p:txBody>
          <a:bodyPr>
            <a:normAutofit lnSpcReduction="10000"/>
          </a:bodyPr>
          <a:lstStyle/>
          <a:p>
            <a:r>
              <a:rPr lang="pl-PL" dirty="0"/>
              <a:t>Pierwsze zapisy o Goszczu - jako części dóbr biskupstwa wrocławskiego - pochodzą z bulli papieża Hadriana IV z roku 1156. Dobra </a:t>
            </a:r>
            <a:r>
              <a:rPr lang="pl-PL" dirty="0" err="1"/>
              <a:t>goszczańskie</a:t>
            </a:r>
            <a:r>
              <a:rPr lang="pl-PL" dirty="0"/>
              <a:t> były własnością Kościoła do XVI w., następnie stały się dobrami książęcymi. W roku 1686 Goszcz (zwany w tym czasie Gościec) otrzymał nawet prawa miejskie i herb. Był państwem stanowym</a:t>
            </a:r>
            <a:r>
              <a:rPr lang="pl-PL" dirty="0" smtClean="0"/>
              <a:t>.</a:t>
            </a:r>
            <a:r>
              <a:rPr lang="pl-PL" dirty="0"/>
              <a:t> W roku 1945 miejscowość włączono </a:t>
            </a:r>
            <a:r>
              <a:rPr lang="pl-PL" dirty="0" smtClean="0"/>
              <a:t>do</a:t>
            </a:r>
          </a:p>
          <a:p>
            <a:pPr marL="137160" indent="0">
              <a:buNone/>
            </a:pPr>
            <a:r>
              <a:rPr lang="pl-PL" dirty="0"/>
              <a:t> </a:t>
            </a:r>
            <a:r>
              <a:rPr lang="pl-PL" dirty="0" smtClean="0"/>
              <a:t>   Polski</a:t>
            </a:r>
            <a:r>
              <a:rPr lang="pl-PL" dirty="0"/>
              <a:t>. Jej dotychczasową ludność </a:t>
            </a:r>
            <a:endParaRPr lang="pl-PL" dirty="0" smtClean="0"/>
          </a:p>
          <a:p>
            <a:pPr marL="137160" indent="0">
              <a:buNone/>
            </a:pPr>
            <a:r>
              <a:rPr lang="pl-PL" dirty="0" smtClean="0"/>
              <a:t>    wysiedlono </a:t>
            </a:r>
            <a:r>
              <a:rPr lang="pl-PL" dirty="0"/>
              <a:t>do Niemiec.</a:t>
            </a:r>
          </a:p>
          <a:p>
            <a:endParaRPr lang="pl-PL" dirty="0"/>
          </a:p>
          <a:p>
            <a:endParaRPr lang="pl-PL" dirty="0"/>
          </a:p>
        </p:txBody>
      </p:sp>
      <p:pic>
        <p:nvPicPr>
          <p:cNvPr id="4098" name="Picture 2" descr="C:\Users\Klaudia\Desktop\100px-POL_Goszcz_C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984144"/>
            <a:ext cx="2448272" cy="2693098"/>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923928" y="6104322"/>
            <a:ext cx="2448272" cy="577081"/>
          </a:xfrm>
          <a:prstGeom prst="rect">
            <a:avLst/>
          </a:prstGeom>
        </p:spPr>
        <p:txBody>
          <a:bodyPr wrap="square">
            <a:spAutoFit/>
          </a:bodyPr>
          <a:lstStyle/>
          <a:p>
            <a:r>
              <a:rPr lang="pl-PL" sz="1050" dirty="0">
                <a:solidFill>
                  <a:schemeClr val="bg1"/>
                </a:solidFill>
              </a:rPr>
              <a:t>http://www.gross-wartenberg.de/wikigw/index.php/Gosch%C3%BCtz</a:t>
            </a:r>
          </a:p>
        </p:txBody>
      </p:sp>
    </p:spTree>
    <p:extLst>
      <p:ext uri="{BB962C8B-B14F-4D97-AF65-F5344CB8AC3E}">
        <p14:creationId xmlns:p14="http://schemas.microsoft.com/office/powerpoint/2010/main" val="253358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5121"/>
            <a:ext cx="9144000" cy="1143000"/>
          </a:xfrm>
        </p:spPr>
        <p:txBody>
          <a:bodyPr>
            <a:normAutofit/>
          </a:bodyPr>
          <a:lstStyle/>
          <a:p>
            <a:r>
              <a:rPr lang="pl-PL" sz="6000" i="1" dirty="0" smtClean="0"/>
              <a:t>ZABYTKI</a:t>
            </a:r>
            <a:endParaRPr lang="pl-PL" sz="6000" i="1" dirty="0"/>
          </a:p>
        </p:txBody>
      </p:sp>
      <p:sp>
        <p:nvSpPr>
          <p:cNvPr id="3" name="Symbol zastępczy zawartości 2"/>
          <p:cNvSpPr>
            <a:spLocks noGrp="1"/>
          </p:cNvSpPr>
          <p:nvPr>
            <p:ph idx="1"/>
          </p:nvPr>
        </p:nvSpPr>
        <p:spPr>
          <a:xfrm>
            <a:off x="4223" y="5349861"/>
            <a:ext cx="9144000" cy="604664"/>
          </a:xfrm>
        </p:spPr>
        <p:txBody>
          <a:bodyPr>
            <a:noAutofit/>
          </a:bodyPr>
          <a:lstStyle/>
          <a:p>
            <a:r>
              <a:rPr lang="pl-PL" sz="1400" b="1" dirty="0">
                <a:solidFill>
                  <a:schemeClr val="bg1">
                    <a:lumMod val="85000"/>
                    <a:lumOff val="15000"/>
                  </a:schemeClr>
                </a:solidFill>
              </a:rPr>
              <a:t>kościół parafialny, pw. Narodzenia Najświętszej Marii Panny, barokowy, wzniesiony w roku 1778</a:t>
            </a:r>
            <a:r>
              <a:rPr lang="pl-PL" b="1" dirty="0"/>
              <a:t> </a:t>
            </a:r>
          </a:p>
        </p:txBody>
      </p:sp>
      <p:pic>
        <p:nvPicPr>
          <p:cNvPr id="1026" name="Picture 2" descr="C:\Users\Klaudia\Desktop\Obraz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11250"/>
            <a:ext cx="7505701" cy="421005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539552" y="4938514"/>
            <a:ext cx="4120039" cy="369332"/>
          </a:xfrm>
          <a:prstGeom prst="rect">
            <a:avLst/>
          </a:prstGeom>
        </p:spPr>
        <p:txBody>
          <a:bodyPr wrap="none">
            <a:spAutoFit/>
          </a:bodyPr>
          <a:lstStyle/>
          <a:p>
            <a:r>
              <a:rPr lang="pl-PL" dirty="0"/>
              <a:t>http://www.turfoto.info/goszcz.html</a:t>
            </a:r>
          </a:p>
        </p:txBody>
      </p:sp>
    </p:spTree>
    <p:extLst>
      <p:ext uri="{BB962C8B-B14F-4D97-AF65-F5344CB8AC3E}">
        <p14:creationId xmlns:p14="http://schemas.microsoft.com/office/powerpoint/2010/main" val="184758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75656" y="6205483"/>
            <a:ext cx="6291571" cy="369332"/>
          </a:xfrm>
          <a:prstGeom prst="rect">
            <a:avLst/>
          </a:prstGeom>
        </p:spPr>
        <p:txBody>
          <a:bodyPr wrap="square">
            <a:spAutoFit/>
          </a:bodyPr>
          <a:lstStyle/>
          <a:p>
            <a:r>
              <a:rPr lang="pl-PL" b="1" dirty="0" smtClean="0">
                <a:solidFill>
                  <a:schemeClr val="bg1">
                    <a:lumMod val="85000"/>
                    <a:lumOff val="15000"/>
                  </a:schemeClr>
                </a:solidFill>
              </a:rPr>
              <a:t>Cmentarz </a:t>
            </a:r>
            <a:r>
              <a:rPr lang="pl-PL" b="1" dirty="0">
                <a:solidFill>
                  <a:schemeClr val="bg1">
                    <a:lumMod val="85000"/>
                    <a:lumOff val="15000"/>
                  </a:schemeClr>
                </a:solidFill>
              </a:rPr>
              <a:t>ewangelicki, nieczynny, z około połowy XIX </a:t>
            </a:r>
            <a:r>
              <a:rPr lang="pl-PL" b="1" dirty="0" smtClean="0">
                <a:solidFill>
                  <a:schemeClr val="bg1">
                    <a:lumMod val="85000"/>
                    <a:lumOff val="15000"/>
                  </a:schemeClr>
                </a:solidFill>
              </a:rPr>
              <a:t>w.</a:t>
            </a:r>
            <a:endParaRPr lang="pl-PL" b="1" dirty="0">
              <a:solidFill>
                <a:schemeClr val="bg1">
                  <a:lumMod val="85000"/>
                  <a:lumOff val="15000"/>
                </a:schemeClr>
              </a:solidFill>
            </a:endParaRPr>
          </a:p>
        </p:txBody>
      </p:sp>
      <p:pic>
        <p:nvPicPr>
          <p:cNvPr id="2050" name="Picture 2" descr="C:\Users\Klaudia\Desktop\3843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60648"/>
            <a:ext cx="34131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11025" y="4186317"/>
            <a:ext cx="3438128" cy="646331"/>
          </a:xfrm>
          <a:prstGeom prst="rect">
            <a:avLst/>
          </a:prstGeom>
        </p:spPr>
        <p:txBody>
          <a:bodyPr wrap="square">
            <a:spAutoFit/>
          </a:bodyPr>
          <a:lstStyle/>
          <a:p>
            <a:r>
              <a:rPr lang="pl-PL" dirty="0"/>
              <a:t>http://dolny-slask.org.pl/923892,foto.html</a:t>
            </a:r>
          </a:p>
        </p:txBody>
      </p:sp>
      <p:pic>
        <p:nvPicPr>
          <p:cNvPr id="2051" name="Picture 3" descr="C:\Users\Klaudia\Desktop\3843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415921"/>
            <a:ext cx="4572000" cy="309403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4211960" y="3863627"/>
            <a:ext cx="4572000" cy="646331"/>
          </a:xfrm>
          <a:prstGeom prst="rect">
            <a:avLst/>
          </a:prstGeom>
        </p:spPr>
        <p:txBody>
          <a:bodyPr>
            <a:spAutoFit/>
          </a:bodyPr>
          <a:lstStyle/>
          <a:p>
            <a:r>
              <a:rPr lang="pl-PL" dirty="0"/>
              <a:t>http://dolny-slask.org.pl/923890,foto.html</a:t>
            </a:r>
          </a:p>
        </p:txBody>
      </p:sp>
    </p:spTree>
    <p:extLst>
      <p:ext uri="{BB962C8B-B14F-4D97-AF65-F5344CB8AC3E}">
        <p14:creationId xmlns:p14="http://schemas.microsoft.com/office/powerpoint/2010/main" val="392393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laudia\Desktop\goszcz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08920"/>
            <a:ext cx="5238750" cy="316421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430319" y="6093296"/>
            <a:ext cx="8208912" cy="369332"/>
          </a:xfrm>
          <a:prstGeom prst="rect">
            <a:avLst/>
          </a:prstGeom>
        </p:spPr>
        <p:txBody>
          <a:bodyPr wrap="square">
            <a:spAutoFit/>
          </a:bodyPr>
          <a:lstStyle/>
          <a:p>
            <a:r>
              <a:rPr lang="pl-PL" b="1" dirty="0">
                <a:solidFill>
                  <a:schemeClr val="bg1">
                    <a:lumMod val="85000"/>
                    <a:lumOff val="15000"/>
                  </a:schemeClr>
                </a:solidFill>
              </a:rPr>
              <a:t>kościół ewangelicki, murowany, wzniesiony w latach 1743-1749 - XVIII w.</a:t>
            </a:r>
          </a:p>
        </p:txBody>
      </p:sp>
      <p:pic>
        <p:nvPicPr>
          <p:cNvPr id="7171" name="Picture 3" descr="C:\Users\Klaudia\Desktop\Yp_ktkpTURBXy9hOTY5MTk4Mzc3ZmM4MzZiMzNiNzEyYWMxYWFkMjdhMy5qcGeSlQMAd80EAM0CQJMFzQMgzQH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1652"/>
            <a:ext cx="3888431" cy="22567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laudia\Desktop\1900-maciejdb-20137621062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1652"/>
            <a:ext cx="4283255" cy="2256748"/>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2162984" y="5503798"/>
            <a:ext cx="4120039" cy="369332"/>
          </a:xfrm>
          <a:prstGeom prst="rect">
            <a:avLst/>
          </a:prstGeom>
        </p:spPr>
        <p:txBody>
          <a:bodyPr wrap="none">
            <a:spAutoFit/>
          </a:bodyPr>
          <a:lstStyle/>
          <a:p>
            <a:r>
              <a:rPr lang="pl-PL" dirty="0"/>
              <a:t>http://www.turfoto.info/goszcz.html</a:t>
            </a:r>
          </a:p>
        </p:txBody>
      </p:sp>
      <p:sp>
        <p:nvSpPr>
          <p:cNvPr id="3" name="Prostokąt 2"/>
          <p:cNvSpPr/>
          <p:nvPr/>
        </p:nvSpPr>
        <p:spPr>
          <a:xfrm rot="10800000" flipV="1">
            <a:off x="4909579" y="1760695"/>
            <a:ext cx="4077367" cy="738664"/>
          </a:xfrm>
          <a:prstGeom prst="rect">
            <a:avLst/>
          </a:prstGeom>
        </p:spPr>
        <p:txBody>
          <a:bodyPr wrap="square">
            <a:spAutoFit/>
          </a:bodyPr>
          <a:lstStyle/>
          <a:p>
            <a:r>
              <a:rPr lang="pl-PL" sz="1400" dirty="0"/>
              <a:t>http://podroze.onet.pl/ciekawe/opuszczony-kosciol-ewangelicki-w-goszczu-dolnoslaskie/flglp</a:t>
            </a:r>
          </a:p>
        </p:txBody>
      </p:sp>
      <p:sp>
        <p:nvSpPr>
          <p:cNvPr id="5" name="Prostokąt 4"/>
          <p:cNvSpPr/>
          <p:nvPr/>
        </p:nvSpPr>
        <p:spPr>
          <a:xfrm>
            <a:off x="271344" y="2022304"/>
            <a:ext cx="4176464" cy="307777"/>
          </a:xfrm>
          <a:prstGeom prst="rect">
            <a:avLst/>
          </a:prstGeom>
        </p:spPr>
        <p:txBody>
          <a:bodyPr wrap="square">
            <a:spAutoFit/>
          </a:bodyPr>
          <a:lstStyle/>
          <a:p>
            <a:r>
              <a:rPr lang="pl-PL" sz="1400" dirty="0"/>
              <a:t>http://www.forgotten.pl/miejsce.php?id=1900</a:t>
            </a:r>
          </a:p>
        </p:txBody>
      </p:sp>
    </p:spTree>
    <p:extLst>
      <p:ext uri="{BB962C8B-B14F-4D97-AF65-F5344CB8AC3E}">
        <p14:creationId xmlns:p14="http://schemas.microsoft.com/office/powerpoint/2010/main" val="272895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8964488" cy="1143000"/>
          </a:xfrm>
        </p:spPr>
        <p:txBody>
          <a:bodyPr>
            <a:normAutofit fontScale="90000"/>
          </a:bodyPr>
          <a:lstStyle/>
          <a:p>
            <a:r>
              <a:rPr lang="pl-PL" i="1" dirty="0">
                <a:effectLst>
                  <a:outerShdw blurRad="50800" dist="38100" dir="2700000" algn="tl" rotWithShape="0">
                    <a:prstClr val="black">
                      <a:alpha val="40000"/>
                    </a:prstClr>
                  </a:outerShdw>
                </a:effectLst>
              </a:rPr>
              <a:t>Z</a:t>
            </a:r>
            <a:r>
              <a:rPr lang="pl-PL" i="1" dirty="0" smtClean="0">
                <a:effectLst>
                  <a:outerShdw blurRad="50800" dist="38100" dir="2700000" algn="tl" rotWithShape="0">
                    <a:prstClr val="black">
                      <a:alpha val="40000"/>
                    </a:prstClr>
                  </a:outerShdw>
                </a:effectLst>
              </a:rPr>
              <a:t>espół </a:t>
            </a:r>
            <a:r>
              <a:rPr lang="pl-PL" i="1" dirty="0">
                <a:effectLst>
                  <a:outerShdw blurRad="50800" dist="38100" dir="2700000" algn="tl" rotWithShape="0">
                    <a:prstClr val="black">
                      <a:alpha val="40000"/>
                    </a:prstClr>
                  </a:outerShdw>
                </a:effectLst>
              </a:rPr>
              <a:t>pałacowy, z lat 1749-1755 i 1886-1888:</a:t>
            </a:r>
          </a:p>
        </p:txBody>
      </p:sp>
      <p:pic>
        <p:nvPicPr>
          <p:cNvPr id="3074" name="Picture 2" descr="C:\Users\Klaudia\Desktop\Wiosna 2015 r (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885212" cy="4933889"/>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11560" y="5916358"/>
            <a:ext cx="4572000" cy="646331"/>
          </a:xfrm>
          <a:prstGeom prst="rect">
            <a:avLst/>
          </a:prstGeom>
        </p:spPr>
        <p:txBody>
          <a:bodyPr>
            <a:spAutoFit/>
          </a:bodyPr>
          <a:lstStyle/>
          <a:p>
            <a:r>
              <a:rPr lang="pl-PL" dirty="0"/>
              <a:t>http://piecufoto.blogspot.com/2015/09/zespo-paacowy-von-reichenbachow-w.html</a:t>
            </a:r>
          </a:p>
        </p:txBody>
      </p:sp>
    </p:spTree>
    <p:extLst>
      <p:ext uri="{BB962C8B-B14F-4D97-AF65-F5344CB8AC3E}">
        <p14:creationId xmlns:p14="http://schemas.microsoft.com/office/powerpoint/2010/main" val="121861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19256" cy="1143000"/>
          </a:xfrm>
        </p:spPr>
        <p:txBody>
          <a:bodyPr>
            <a:noAutofit/>
          </a:bodyPr>
          <a:lstStyle/>
          <a:p>
            <a:r>
              <a:rPr lang="pl-PL" sz="4000" i="1" dirty="0" smtClean="0"/>
              <a:t>HISTORIA PAŁACU W GOSZCZU</a:t>
            </a:r>
            <a:endParaRPr lang="pl-PL" sz="4000" i="1" dirty="0"/>
          </a:p>
        </p:txBody>
      </p:sp>
      <p:sp>
        <p:nvSpPr>
          <p:cNvPr id="3" name="Symbol zastępczy zawartości 2"/>
          <p:cNvSpPr>
            <a:spLocks noGrp="1"/>
          </p:cNvSpPr>
          <p:nvPr>
            <p:ph idx="1"/>
          </p:nvPr>
        </p:nvSpPr>
        <p:spPr/>
        <p:txBody>
          <a:bodyPr>
            <a:normAutofit fontScale="85000" lnSpcReduction="20000"/>
          </a:bodyPr>
          <a:lstStyle/>
          <a:p>
            <a:r>
              <a:rPr lang="pl-PL" dirty="0"/>
              <a:t>Pałac von Reichenbachów (ruina), pierwszy pałac w Goszczu wybudowano w l. 1730-1740 na miejscu XII-wiecznego zamku. Strawił go jednak ogromny pożar w 1749 r. W latach 1749-1755 powstał nowy pałac wg projektu śląskiego architekta epoki baroku, Karla Martina Frantza. Całość zespołu dworsko-pałacowego zgrupowano wkoło prostokątnego dziedzińca, którego oś główną stanowił budynek pałacu. Prowadziły do niego trzy bramy wjazdowe. Do stycznia 1945 r. obiekt ten należał do rodziny Reichenbachów, potem zajęły go wojska radzieckie, a następnie oddano go w zarząd miejscowej administracji. W wigilię Bożego Narodzenia 1947 r. wybuchł pożar w pałacu. Pomimo akcji jednostek straży pożarnej pałac doszczętnie spłonął i nigdy nie został odbudowany. </a:t>
            </a:r>
          </a:p>
        </p:txBody>
      </p:sp>
    </p:spTree>
    <p:extLst>
      <p:ext uri="{BB962C8B-B14F-4D97-AF65-F5344CB8AC3E}">
        <p14:creationId xmlns:p14="http://schemas.microsoft.com/office/powerpoint/2010/main" val="812339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1423</TotalTime>
  <Words>188</Words>
  <Application>Microsoft Office PowerPoint</Application>
  <PresentationFormat>Pokaz na ekranie (4:3)</PresentationFormat>
  <Paragraphs>42</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Wierzchołek</vt:lpstr>
      <vt:lpstr>Goszcz</vt:lpstr>
      <vt:lpstr>Prezentacja programu PowerPoint</vt:lpstr>
      <vt:lpstr>HISTORIA GOSZCZA</vt:lpstr>
      <vt:lpstr>HISTORIA GOSZCZA</vt:lpstr>
      <vt:lpstr>ZABYTKI</vt:lpstr>
      <vt:lpstr>Prezentacja programu PowerPoint</vt:lpstr>
      <vt:lpstr>Prezentacja programu PowerPoint</vt:lpstr>
      <vt:lpstr>Zespół pałacowy, z lat 1749-1755 i 1886-1888:</vt:lpstr>
      <vt:lpstr>HISTORIA PAŁACU W GOSZCZU</vt:lpstr>
      <vt:lpstr>Prezentacja programu PowerPoint</vt:lpstr>
      <vt:lpstr>Prezentacja programu PowerPoint</vt:lpstr>
      <vt:lpstr>Prezentacja programu PowerPoint</vt:lpstr>
      <vt:lpstr>Prezentacja programu PowerPoint</vt:lpstr>
      <vt:lpstr>DZIĘKUJEMY ZA UWAGĘ</vt:lpstr>
      <vt:lpstr>ŹRÓDŁA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Klaudia</dc:creator>
  <cp:lastModifiedBy>Klaudia</cp:lastModifiedBy>
  <cp:revision>21</cp:revision>
  <dcterms:created xsi:type="dcterms:W3CDTF">2017-03-18T21:38:33Z</dcterms:created>
  <dcterms:modified xsi:type="dcterms:W3CDTF">2017-04-03T17:36:22Z</dcterms:modified>
</cp:coreProperties>
</file>