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7"/>
  </p:notesMasterIdLst>
  <p:sldIdLst>
    <p:sldId id="431" r:id="rId2"/>
    <p:sldId id="333" r:id="rId3"/>
    <p:sldId id="421" r:id="rId4"/>
    <p:sldId id="420" r:id="rId5"/>
    <p:sldId id="423" r:id="rId6"/>
    <p:sldId id="351" r:id="rId7"/>
    <p:sldId id="424" r:id="rId8"/>
    <p:sldId id="432" r:id="rId9"/>
    <p:sldId id="426" r:id="rId10"/>
    <p:sldId id="425" r:id="rId11"/>
    <p:sldId id="427" r:id="rId12"/>
    <p:sldId id="428" r:id="rId13"/>
    <p:sldId id="430" r:id="rId14"/>
    <p:sldId id="433" r:id="rId15"/>
    <p:sldId id="434"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BD3"/>
    <a:srgbClr val="E6E3D0"/>
    <a:srgbClr val="E1DEC5"/>
    <a:srgbClr val="8F6D58"/>
    <a:srgbClr val="906D58"/>
    <a:srgbClr val="EDE7E3"/>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4" autoAdjust="0"/>
    <p:restoredTop sz="94617" autoAdjust="0"/>
  </p:normalViewPr>
  <p:slideViewPr>
    <p:cSldViewPr>
      <p:cViewPr varScale="1">
        <p:scale>
          <a:sx n="110" d="100"/>
          <a:sy n="110" d="100"/>
        </p:scale>
        <p:origin x="17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l-PL"/>
          </a:p>
        </p:txBody>
      </p:sp>
      <p:sp>
        <p:nvSpPr>
          <p:cNvPr id="216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l-PL"/>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216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l-PL"/>
          </a:p>
        </p:txBody>
      </p:sp>
      <p:sp>
        <p:nvSpPr>
          <p:cNvPr id="216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CE8ED12-52D1-49E9-9A5C-B1DEE5AF77F4}" type="slidenum">
              <a:rPr lang="pl-PL" altLang="pl-PL"/>
              <a:pPr/>
              <a:t>‹#›</a:t>
            </a:fld>
            <a:endParaRPr lang="pl-PL" altLang="pl-PL"/>
          </a:p>
        </p:txBody>
      </p:sp>
    </p:spTree>
    <p:extLst>
      <p:ext uri="{BB962C8B-B14F-4D97-AF65-F5344CB8AC3E}">
        <p14:creationId xmlns:p14="http://schemas.microsoft.com/office/powerpoint/2010/main" val="278425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obrazu slajdu 1"/>
          <p:cNvSpPr>
            <a:spLocks noGrp="1" noRot="1" noChangeAspect="1" noTextEdit="1"/>
          </p:cNvSpPr>
          <p:nvPr>
            <p:ph type="sldImg"/>
          </p:nvPr>
        </p:nvSpPr>
        <p:spPr>
          <a:ln/>
        </p:spPr>
      </p:sp>
      <p:sp>
        <p:nvSpPr>
          <p:cNvPr id="2150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smtClean="0"/>
          </a:p>
        </p:txBody>
      </p:sp>
      <p:sp>
        <p:nvSpPr>
          <p:cNvPr id="2150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6AE297-F926-4C9B-9AA7-36B454A50D67}" type="slidenum">
              <a:rPr lang="pl-PL" altLang="pl-PL" sz="1200"/>
              <a:pPr/>
              <a:t>3</a:t>
            </a:fld>
            <a:endParaRPr lang="pl-PL" altLang="pl-PL" sz="1200"/>
          </a:p>
        </p:txBody>
      </p:sp>
    </p:spTree>
    <p:extLst>
      <p:ext uri="{BB962C8B-B14F-4D97-AF65-F5344CB8AC3E}">
        <p14:creationId xmlns:p14="http://schemas.microsoft.com/office/powerpoint/2010/main" val="16089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p:cNvSpPr>
            <a:spLocks noGrp="1" noRot="1" noChangeAspect="1" noTextEdit="1"/>
          </p:cNvSpPr>
          <p:nvPr>
            <p:ph type="sldImg"/>
          </p:nvPr>
        </p:nvSpPr>
        <p:spPr>
          <a:ln/>
        </p:spPr>
      </p:sp>
      <p:sp>
        <p:nvSpPr>
          <p:cNvPr id="2253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p>
        </p:txBody>
      </p:sp>
      <p:sp>
        <p:nvSpPr>
          <p:cNvPr id="22532"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B3856E-F77F-48DA-B77A-E51AD674CC33}" type="slidenum">
              <a:rPr lang="pl-PL" altLang="pl-PL" sz="1200"/>
              <a:pPr/>
              <a:t>15</a:t>
            </a:fld>
            <a:endParaRPr lang="pl-PL" altLang="pl-PL" sz="1200"/>
          </a:p>
        </p:txBody>
      </p:sp>
    </p:spTree>
    <p:extLst>
      <p:ext uri="{BB962C8B-B14F-4D97-AF65-F5344CB8AC3E}">
        <p14:creationId xmlns:p14="http://schemas.microsoft.com/office/powerpoint/2010/main" val="61736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cxnSp>
        <p:nvCxnSpPr>
          <p:cNvPr id="4" name="Łącznik prosty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Łącznik prosty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ipsa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a:p>
        </p:txBody>
      </p:sp>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28" name="Tytuł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pl-PL" smtClean="0"/>
              <a:t>Kliknij, aby edytować styl</a:t>
            </a:r>
            <a:endParaRPr lang="en-US"/>
          </a:p>
        </p:txBody>
      </p:sp>
      <p:sp>
        <p:nvSpPr>
          <p:cNvPr id="7" name="Symbol zastępczy daty 14"/>
          <p:cNvSpPr>
            <a:spLocks noGrp="1"/>
          </p:cNvSpPr>
          <p:nvPr>
            <p:ph type="dt" sz="half" idx="10"/>
          </p:nvPr>
        </p:nvSpPr>
        <p:spPr/>
        <p:txBody>
          <a:bodyPr/>
          <a:lstStyle>
            <a:lvl1pPr>
              <a:defRPr/>
            </a:lvl1pPr>
          </a:lstStyle>
          <a:p>
            <a:pPr>
              <a:defRPr/>
            </a:pPr>
            <a:endParaRPr lang="pl-PL"/>
          </a:p>
        </p:txBody>
      </p:sp>
      <p:sp>
        <p:nvSpPr>
          <p:cNvPr id="8" name="Symbol zastępczy numeru slajdu 15"/>
          <p:cNvSpPr>
            <a:spLocks noGrp="1"/>
          </p:cNvSpPr>
          <p:nvPr>
            <p:ph type="sldNum" sz="quarter" idx="11"/>
          </p:nvPr>
        </p:nvSpPr>
        <p:spPr/>
        <p:txBody>
          <a:bodyPr/>
          <a:lstStyle>
            <a:lvl1pPr>
              <a:defRPr/>
            </a:lvl1pPr>
          </a:lstStyle>
          <a:p>
            <a:fld id="{13631284-95F9-4746-91C8-4139852AE4A4}" type="slidenum">
              <a:rPr lang="pl-PL" altLang="pl-PL"/>
              <a:pPr/>
              <a:t>‹#›</a:t>
            </a:fld>
            <a:endParaRPr lang="pl-PL" altLang="pl-PL"/>
          </a:p>
        </p:txBody>
      </p:sp>
      <p:sp>
        <p:nvSpPr>
          <p:cNvPr id="10" name="Symbol zastępczy stopki 16"/>
          <p:cNvSpPr>
            <a:spLocks noGrp="1"/>
          </p:cNvSpPr>
          <p:nvPr>
            <p:ph type="ftr" sz="quarter" idx="12"/>
          </p:nvPr>
        </p:nvSpPr>
        <p:spPr/>
        <p:txBody>
          <a:bodyPr/>
          <a:lstStyle>
            <a:lvl1pPr>
              <a:defRPr/>
            </a:lvl1pPr>
          </a:lstStyle>
          <a:p>
            <a:pPr>
              <a:defRPr/>
            </a:pPr>
            <a:endParaRPr lang="pl-PL"/>
          </a:p>
        </p:txBody>
      </p:sp>
    </p:spTree>
    <p:extLst>
      <p:ext uri="{BB962C8B-B14F-4D97-AF65-F5344CB8AC3E}">
        <p14:creationId xmlns:p14="http://schemas.microsoft.com/office/powerpoint/2010/main" val="107726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fld id="{2CF52C52-EEA4-4959-B1C1-226A44449CC0}" type="slidenum">
              <a:rPr lang="pl-PL" altLang="pl-PL"/>
              <a:pPr/>
              <a:t>‹#›</a:t>
            </a:fld>
            <a:endParaRPr lang="pl-PL" altLang="pl-PL"/>
          </a:p>
        </p:txBody>
      </p:sp>
    </p:spTree>
    <p:extLst>
      <p:ext uri="{BB962C8B-B14F-4D97-AF65-F5344CB8AC3E}">
        <p14:creationId xmlns:p14="http://schemas.microsoft.com/office/powerpoint/2010/main" val="276618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fld id="{5CEC1264-3B17-45DA-AF60-78139F43F1B6}" type="slidenum">
              <a:rPr lang="pl-PL" altLang="pl-PL"/>
              <a:pPr/>
              <a:t>‹#›</a:t>
            </a:fld>
            <a:endParaRPr lang="pl-PL" altLang="pl-PL"/>
          </a:p>
        </p:txBody>
      </p:sp>
    </p:spTree>
    <p:extLst>
      <p:ext uri="{BB962C8B-B14F-4D97-AF65-F5344CB8AC3E}">
        <p14:creationId xmlns:p14="http://schemas.microsoft.com/office/powerpoint/2010/main" val="236502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7" name="Tytuł 16"/>
          <p:cNvSpPr>
            <a:spLocks noGrp="1"/>
          </p:cNvSpPr>
          <p:nvPr>
            <p:ph type="title"/>
          </p:nvPr>
        </p:nvSpPr>
        <p:spPr/>
        <p:txBody>
          <a:bodyPr rtlCol="0"/>
          <a:lstStyle/>
          <a:p>
            <a:r>
              <a:rPr lang="pl-PL" smtClean="0"/>
              <a:t>Kliknij, aby edytować styl</a:t>
            </a:r>
            <a:endParaRPr lang="en-US"/>
          </a:p>
        </p:txBody>
      </p:sp>
      <p:sp>
        <p:nvSpPr>
          <p:cNvPr id="4" name="Symbol zastępczy daty 23"/>
          <p:cNvSpPr>
            <a:spLocks noGrp="1"/>
          </p:cNvSpPr>
          <p:nvPr>
            <p:ph type="dt" sz="half" idx="10"/>
          </p:nvPr>
        </p:nvSpPr>
        <p:spPr/>
        <p:txBody>
          <a:bodyPr/>
          <a:lstStyle>
            <a:lvl1pPr>
              <a:defRPr/>
            </a:lvl1pPr>
          </a:lstStyle>
          <a:p>
            <a:pPr>
              <a:defRPr/>
            </a:pPr>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fld id="{4EBE1F67-B5DB-40E6-8773-543FDF8B4540}" type="slidenum">
              <a:rPr lang="pl-PL" altLang="pl-PL"/>
              <a:pPr/>
              <a:t>‹#›</a:t>
            </a:fld>
            <a:endParaRPr lang="pl-PL" altLang="pl-PL"/>
          </a:p>
        </p:txBody>
      </p:sp>
    </p:spTree>
    <p:extLst>
      <p:ext uri="{BB962C8B-B14F-4D97-AF65-F5344CB8AC3E}">
        <p14:creationId xmlns:p14="http://schemas.microsoft.com/office/powerpoint/2010/main" val="358365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cxnSp>
        <p:nvCxnSpPr>
          <p:cNvPr id="4" name="Łącznik prosty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pl-PL" smtClean="0"/>
              <a:t>Kliknij, aby edytować styl</a:t>
            </a:r>
            <a:endParaRPr lang="en-US"/>
          </a:p>
        </p:txBody>
      </p:sp>
      <p:sp>
        <p:nvSpPr>
          <p:cNvPr id="3" name="Symbol zastępczy tekstu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fld id="{404A7D6E-9375-4F0A-9BA5-8AF25791DFCB}" type="slidenum">
              <a:rPr lang="pl-PL" altLang="pl-PL"/>
              <a:pPr/>
              <a:t>‹#›</a:t>
            </a:fld>
            <a:endParaRPr lang="pl-PL" altLang="pl-PL"/>
          </a:p>
        </p:txBody>
      </p:sp>
    </p:spTree>
    <p:extLst>
      <p:ext uri="{BB962C8B-B14F-4D97-AF65-F5344CB8AC3E}">
        <p14:creationId xmlns:p14="http://schemas.microsoft.com/office/powerpoint/2010/main" val="11011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11" name="Symbol zastępczy zawartości 10"/>
          <p:cNvSpPr>
            <a:spLocks noGrp="1"/>
          </p:cNvSpPr>
          <p:nvPr>
            <p:ph sz="half" idx="1"/>
          </p:nvPr>
        </p:nvSpPr>
        <p:spPr>
          <a:xfrm>
            <a:off x="457200" y="1524000"/>
            <a:ext cx="4059936"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half" idx="2"/>
          </p:nvPr>
        </p:nvSpPr>
        <p:spPr>
          <a:xfrm>
            <a:off x="4648200" y="1524000"/>
            <a:ext cx="4059936"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3"/>
          <p:cNvSpPr>
            <a:spLocks noGrp="1"/>
          </p:cNvSpPr>
          <p:nvPr>
            <p:ph type="dt" sz="half" idx="10"/>
          </p:nvPr>
        </p:nvSpPr>
        <p:spPr/>
        <p:txBody>
          <a:bodyPr/>
          <a:lstStyle>
            <a:lvl1pPr>
              <a:defRPr/>
            </a:lvl1pPr>
          </a:lstStyle>
          <a:p>
            <a:pPr>
              <a:defRPr/>
            </a:pPr>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fld id="{44B094AD-1D32-4DB5-8C3F-AD0A90E939C1}" type="slidenum">
              <a:rPr lang="pl-PL" altLang="pl-PL"/>
              <a:pPr/>
              <a:t>‹#›</a:t>
            </a:fld>
            <a:endParaRPr lang="pl-PL" altLang="pl-PL"/>
          </a:p>
        </p:txBody>
      </p:sp>
    </p:spTree>
    <p:extLst>
      <p:ext uri="{BB962C8B-B14F-4D97-AF65-F5344CB8AC3E}">
        <p14:creationId xmlns:p14="http://schemas.microsoft.com/office/powerpoint/2010/main" val="387513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cxnSp>
        <p:nvCxnSpPr>
          <p:cNvPr id="7" name="Łącznik prosty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34" name="Symbol zastępczy zawartości 33"/>
          <p:cNvSpPr>
            <a:spLocks noGrp="1"/>
          </p:cNvSpPr>
          <p:nvPr>
            <p:ph sz="quarter" idx="4"/>
          </p:nvPr>
        </p:nvSpPr>
        <p:spPr>
          <a:xfrm>
            <a:off x="4649788" y="2201896"/>
            <a:ext cx="4038600"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 name="Tytuł 1"/>
          <p:cNvSpPr>
            <a:spLocks noGrp="1"/>
          </p:cNvSpPr>
          <p:nvPr>
            <p:ph type="title"/>
          </p:nvPr>
        </p:nvSpPr>
        <p:spPr>
          <a:xfrm>
            <a:off x="457200" y="155448"/>
            <a:ext cx="8229600" cy="1143000"/>
          </a:xfrm>
        </p:spPr>
        <p:txBody>
          <a:bodyPr/>
          <a:lstStyle>
            <a:lvl1pPr>
              <a:defRPr/>
            </a:lvl1pPr>
          </a:lstStyle>
          <a:p>
            <a:r>
              <a:rPr lang="pl-PL" smtClean="0"/>
              <a:t>Kliknij, aby edytować styl</a:t>
            </a:r>
            <a:endParaRPr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9" name="Symbol zastępczy numeru slajdu 8"/>
          <p:cNvSpPr>
            <a:spLocks noGrp="1"/>
          </p:cNvSpPr>
          <p:nvPr>
            <p:ph type="sldNum" sz="quarter" idx="10"/>
          </p:nvPr>
        </p:nvSpPr>
        <p:spPr/>
        <p:txBody>
          <a:bodyPr/>
          <a:lstStyle>
            <a:lvl1pPr>
              <a:defRPr/>
            </a:lvl1pPr>
          </a:lstStyle>
          <a:p>
            <a:fld id="{53103308-E8B6-4029-AECF-4070E98E6108}" type="slidenum">
              <a:rPr lang="pl-PL" altLang="pl-PL"/>
              <a:pPr/>
              <a:t>‹#›</a:t>
            </a:fld>
            <a:endParaRPr lang="pl-PL" altLang="pl-PL"/>
          </a:p>
        </p:txBody>
      </p:sp>
      <p:sp>
        <p:nvSpPr>
          <p:cNvPr id="10" name="Symbol zastępczy stopki 7"/>
          <p:cNvSpPr>
            <a:spLocks noGrp="1"/>
          </p:cNvSpPr>
          <p:nvPr>
            <p:ph type="ftr" sz="quarter" idx="11"/>
          </p:nvPr>
        </p:nvSpPr>
        <p:spPr/>
        <p:txBody>
          <a:bodyPr/>
          <a:lstStyle>
            <a:lvl1pPr>
              <a:defRPr/>
            </a:lvl1pPr>
          </a:lstStyle>
          <a:p>
            <a:pPr>
              <a:defRPr/>
            </a:pPr>
            <a:endParaRPr lang="pl-PL"/>
          </a:p>
        </p:txBody>
      </p:sp>
      <p:sp>
        <p:nvSpPr>
          <p:cNvPr id="11" name="Symbol zastępczy daty 6"/>
          <p:cNvSpPr>
            <a:spLocks noGrp="1"/>
          </p:cNvSpPr>
          <p:nvPr>
            <p:ph type="dt" sz="half" idx="12"/>
          </p:nvPr>
        </p:nvSpPr>
        <p:spPr/>
        <p:txBody>
          <a:bodyPr/>
          <a:lstStyle>
            <a:lvl1pPr>
              <a:defRPr/>
            </a:lvl1pPr>
          </a:lstStyle>
          <a:p>
            <a:pPr>
              <a:defRPr/>
            </a:pPr>
            <a:endParaRPr lang="pl-PL"/>
          </a:p>
        </p:txBody>
      </p:sp>
    </p:spTree>
    <p:extLst>
      <p:ext uri="{BB962C8B-B14F-4D97-AF65-F5344CB8AC3E}">
        <p14:creationId xmlns:p14="http://schemas.microsoft.com/office/powerpoint/2010/main" val="62781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3"/>
          <p:cNvSpPr>
            <a:spLocks noGrp="1"/>
          </p:cNvSpPr>
          <p:nvPr>
            <p:ph type="dt" sz="half" idx="10"/>
          </p:nvPr>
        </p:nvSpPr>
        <p:spPr/>
        <p:txBody>
          <a:bodyPr/>
          <a:lstStyle>
            <a:lvl1pPr>
              <a:defRPr/>
            </a:lvl1pPr>
          </a:lstStyle>
          <a:p>
            <a:pPr>
              <a:defRPr/>
            </a:pPr>
            <a:endParaRPr lang="pl-PL"/>
          </a:p>
        </p:txBody>
      </p:sp>
      <p:sp>
        <p:nvSpPr>
          <p:cNvPr id="4" name="Symbol zastępczy stopki 9"/>
          <p:cNvSpPr>
            <a:spLocks noGrp="1"/>
          </p:cNvSpPr>
          <p:nvPr>
            <p:ph type="ftr" sz="quarter" idx="11"/>
          </p:nvPr>
        </p:nvSpPr>
        <p:spPr/>
        <p:txBody>
          <a:bodyPr/>
          <a:lstStyle>
            <a:lvl1pPr>
              <a:defRPr/>
            </a:lvl1pPr>
          </a:lstStyle>
          <a:p>
            <a:pPr>
              <a:defRPr/>
            </a:pPr>
            <a:endParaRPr lang="pl-PL"/>
          </a:p>
        </p:txBody>
      </p:sp>
      <p:sp>
        <p:nvSpPr>
          <p:cNvPr id="5" name="Symbol zastępczy numeru slajdu 21"/>
          <p:cNvSpPr>
            <a:spLocks noGrp="1"/>
          </p:cNvSpPr>
          <p:nvPr>
            <p:ph type="sldNum" sz="quarter" idx="12"/>
          </p:nvPr>
        </p:nvSpPr>
        <p:spPr/>
        <p:txBody>
          <a:bodyPr/>
          <a:lstStyle>
            <a:lvl1pPr>
              <a:defRPr/>
            </a:lvl1pPr>
          </a:lstStyle>
          <a:p>
            <a:fld id="{FAFEBB31-406F-4669-8306-27BD9370AB95}" type="slidenum">
              <a:rPr lang="pl-PL" altLang="pl-PL"/>
              <a:pPr/>
              <a:t>‹#›</a:t>
            </a:fld>
            <a:endParaRPr lang="pl-PL" altLang="pl-PL"/>
          </a:p>
        </p:txBody>
      </p:sp>
    </p:spTree>
    <p:extLst>
      <p:ext uri="{BB962C8B-B14F-4D97-AF65-F5344CB8AC3E}">
        <p14:creationId xmlns:p14="http://schemas.microsoft.com/office/powerpoint/2010/main" val="233642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23"/>
          <p:cNvSpPr>
            <a:spLocks noGrp="1"/>
          </p:cNvSpPr>
          <p:nvPr>
            <p:ph type="dt" sz="half" idx="10"/>
          </p:nvPr>
        </p:nvSpPr>
        <p:spPr/>
        <p:txBody>
          <a:bodyPr/>
          <a:lstStyle>
            <a:lvl1pPr>
              <a:defRPr/>
            </a:lvl1pPr>
          </a:lstStyle>
          <a:p>
            <a:pPr>
              <a:defRPr/>
            </a:pPr>
            <a:endParaRPr lang="pl-PL"/>
          </a:p>
        </p:txBody>
      </p:sp>
      <p:sp>
        <p:nvSpPr>
          <p:cNvPr id="3" name="Symbol zastępczy stopki 9"/>
          <p:cNvSpPr>
            <a:spLocks noGrp="1"/>
          </p:cNvSpPr>
          <p:nvPr>
            <p:ph type="ftr" sz="quarter" idx="11"/>
          </p:nvPr>
        </p:nvSpPr>
        <p:spPr/>
        <p:txBody>
          <a:bodyPr/>
          <a:lstStyle>
            <a:lvl1pPr>
              <a:defRPr/>
            </a:lvl1pPr>
          </a:lstStyle>
          <a:p>
            <a:pPr>
              <a:defRPr/>
            </a:pPr>
            <a:endParaRPr lang="pl-PL"/>
          </a:p>
        </p:txBody>
      </p:sp>
      <p:sp>
        <p:nvSpPr>
          <p:cNvPr id="4" name="Symbol zastępczy numeru slajdu 21"/>
          <p:cNvSpPr>
            <a:spLocks noGrp="1"/>
          </p:cNvSpPr>
          <p:nvPr>
            <p:ph type="sldNum" sz="quarter" idx="12"/>
          </p:nvPr>
        </p:nvSpPr>
        <p:spPr/>
        <p:txBody>
          <a:bodyPr/>
          <a:lstStyle>
            <a:lvl1pPr>
              <a:defRPr/>
            </a:lvl1pPr>
          </a:lstStyle>
          <a:p>
            <a:fld id="{A7875682-DA78-4966-8122-8B25E5427021}" type="slidenum">
              <a:rPr lang="pl-PL" altLang="pl-PL"/>
              <a:pPr/>
              <a:t>‹#›</a:t>
            </a:fld>
            <a:endParaRPr lang="pl-PL" altLang="pl-PL"/>
          </a:p>
        </p:txBody>
      </p:sp>
    </p:spTree>
    <p:extLst>
      <p:ext uri="{BB962C8B-B14F-4D97-AF65-F5344CB8AC3E}">
        <p14:creationId xmlns:p14="http://schemas.microsoft.com/office/powerpoint/2010/main" val="86525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3" name="Symbol zastępczy tekstu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pl-PL" smtClean="0"/>
              <a:t>Kliknij, aby edytować styl</a:t>
            </a:r>
            <a:endParaRPr lang="en-US"/>
          </a:p>
        </p:txBody>
      </p:sp>
      <p:sp>
        <p:nvSpPr>
          <p:cNvPr id="5" name="Symbol zastępczy daty 23"/>
          <p:cNvSpPr>
            <a:spLocks noGrp="1"/>
          </p:cNvSpPr>
          <p:nvPr>
            <p:ph type="dt" sz="half" idx="10"/>
          </p:nvPr>
        </p:nvSpPr>
        <p:spPr/>
        <p:txBody>
          <a:bodyPr/>
          <a:lstStyle>
            <a:lvl1pPr>
              <a:defRPr/>
            </a:lvl1pPr>
          </a:lstStyle>
          <a:p>
            <a:pPr>
              <a:defRPr/>
            </a:pPr>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fld id="{4F23D6DE-D432-417D-97F5-BCD734B324A5}" type="slidenum">
              <a:rPr lang="pl-PL" altLang="pl-PL"/>
              <a:pPr/>
              <a:t>‹#›</a:t>
            </a:fld>
            <a:endParaRPr lang="pl-PL" altLang="pl-PL"/>
          </a:p>
        </p:txBody>
      </p:sp>
    </p:spTree>
    <p:extLst>
      <p:ext uri="{BB962C8B-B14F-4D97-AF65-F5344CB8AC3E}">
        <p14:creationId xmlns:p14="http://schemas.microsoft.com/office/powerpoint/2010/main" val="110655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pl-PL" smtClean="0"/>
              <a:t>Kliknij, aby edytować styl</a:t>
            </a:r>
            <a:endParaRPr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pl-PL" noProof="0" smtClean="0"/>
              <a:t>Kliknij ikonę, aby dodać obraz</a:t>
            </a:r>
            <a:endParaRPr lang="en-US" noProof="0"/>
          </a:p>
        </p:txBody>
      </p:sp>
      <p:sp>
        <p:nvSpPr>
          <p:cNvPr id="4" name="Symbol zastępczy tekstu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pl-PL" smtClean="0"/>
              <a:t>Kliknij, aby edytować style wzorca tekstu</a:t>
            </a:r>
          </a:p>
        </p:txBody>
      </p:sp>
      <p:sp>
        <p:nvSpPr>
          <p:cNvPr id="5" name="Symbol zastępczy daty 23"/>
          <p:cNvSpPr>
            <a:spLocks noGrp="1"/>
          </p:cNvSpPr>
          <p:nvPr>
            <p:ph type="dt" sz="half" idx="10"/>
          </p:nvPr>
        </p:nvSpPr>
        <p:spPr/>
        <p:txBody>
          <a:bodyPr/>
          <a:lstStyle>
            <a:lvl1pPr>
              <a:defRPr/>
            </a:lvl1pPr>
          </a:lstStyle>
          <a:p>
            <a:pPr>
              <a:defRPr/>
            </a:pPr>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fld id="{7D0AC870-89C9-4415-9AA8-A879C3461004}" type="slidenum">
              <a:rPr lang="pl-PL" altLang="pl-PL"/>
              <a:pPr/>
              <a:t>‹#›</a:t>
            </a:fld>
            <a:endParaRPr lang="pl-PL" altLang="pl-PL"/>
          </a:p>
        </p:txBody>
      </p:sp>
    </p:spTree>
    <p:extLst>
      <p:ext uri="{BB962C8B-B14F-4D97-AF65-F5344CB8AC3E}">
        <p14:creationId xmlns:p14="http://schemas.microsoft.com/office/powerpoint/2010/main" val="591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ekstu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24" name="Symbol zastępczy daty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pl-PL"/>
          </a:p>
        </p:txBody>
      </p:sp>
      <p:sp>
        <p:nvSpPr>
          <p:cNvPr id="10" name="Symbol zastępczy stopki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pl-PL"/>
          </a:p>
        </p:txBody>
      </p:sp>
      <p:sp>
        <p:nvSpPr>
          <p:cNvPr id="22" name="Symbol zastępczy numeru slajdu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defRPr>
            </a:lvl1pPr>
          </a:lstStyle>
          <a:p>
            <a:fld id="{0CAC184C-5185-448D-BC8C-7B3351A02F98}" type="slidenum">
              <a:rPr lang="pl-PL" altLang="pl-PL"/>
              <a:pPr/>
              <a:t>‹#›</a:t>
            </a:fld>
            <a:endParaRPr lang="pl-PL" alt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pl-PL" smtClean="0"/>
              <a:t>Kliknij, aby edytować styl</a:t>
            </a:r>
            <a:endParaRPr lang="en-US"/>
          </a:p>
        </p:txBody>
      </p:sp>
    </p:spTree>
  </p:cSld>
  <p:clrMap bg1="dk1" tx1="lt1" bg2="dk2" tx2="lt2" accent1="accent1" accent2="accent2" accent3="accent3" accent4="accent4" accent5="accent5" accent6="accent6" hlink="hlink" folHlink="folHlink"/>
  <p:sldLayoutIdLst>
    <p:sldLayoutId id="2147483801" r:id="rId1"/>
    <p:sldLayoutId id="2147483793" r:id="rId2"/>
    <p:sldLayoutId id="2147483802" r:id="rId3"/>
    <p:sldLayoutId id="2147483794" r:id="rId4"/>
    <p:sldLayoutId id="2147483803"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Znalezione obrazy dla zapytania 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419100" y="404664"/>
            <a:ext cx="8305800" cy="3024336"/>
          </a:xfrm>
        </p:spPr>
        <p:txBody>
          <a:bodyPr/>
          <a:lstStyle/>
          <a:p>
            <a:pPr eaLnBrk="1" fontAlgn="auto" hangingPunct="1">
              <a:spcAft>
                <a:spcPts val="0"/>
              </a:spcAft>
              <a:defRPr/>
            </a:pPr>
            <a:r>
              <a:rPr lang="pl-PL" sz="6000" smtClean="0"/>
              <a:t>Zasłyszane </a:t>
            </a:r>
            <a:br>
              <a:rPr lang="pl-PL" sz="6000" smtClean="0"/>
            </a:br>
            <a:r>
              <a:rPr lang="pl-PL" sz="6000" smtClean="0"/>
              <a:t>w</a:t>
            </a:r>
            <a:br>
              <a:rPr lang="pl-PL" sz="6000" smtClean="0"/>
            </a:br>
            <a:r>
              <a:rPr lang="pl-PL" sz="6000" smtClean="0"/>
              <a:t> szumie drzew…..</a:t>
            </a:r>
            <a:endParaRPr lang="pl-PL" sz="6000"/>
          </a:p>
        </p:txBody>
      </p:sp>
      <p:sp>
        <p:nvSpPr>
          <p:cNvPr id="3" name="Podtytuł 2"/>
          <p:cNvSpPr>
            <a:spLocks noGrp="1"/>
          </p:cNvSpPr>
          <p:nvPr>
            <p:ph type="subTitle" idx="1"/>
          </p:nvPr>
        </p:nvSpPr>
        <p:spPr>
          <a:xfrm>
            <a:off x="457200" y="5805488"/>
            <a:ext cx="8305800" cy="936625"/>
          </a:xfrm>
        </p:spPr>
        <p:txBody>
          <a:bodyPr/>
          <a:lstStyle/>
          <a:p>
            <a:pPr eaLnBrk="1" fontAlgn="auto" hangingPunct="1">
              <a:spcAft>
                <a:spcPts val="0"/>
              </a:spcAft>
              <a:buFont typeface="Wingdings 2"/>
              <a:buNone/>
              <a:defRPr/>
            </a:pPr>
            <a:r>
              <a:rPr lang="pl-PL" dirty="0" smtClean="0"/>
              <a:t>Praca konkursowa ,,Historia w lesie ukryta”</a:t>
            </a:r>
          </a:p>
          <a:p>
            <a:pPr eaLnBrk="1" fontAlgn="auto" hangingPunct="1">
              <a:spcAft>
                <a:spcPts val="0"/>
              </a:spcAft>
              <a:buFont typeface="Wingdings 2"/>
              <a:buNone/>
              <a:defRPr/>
            </a:pPr>
            <a:r>
              <a:rPr lang="pl-PL" dirty="0" smtClean="0"/>
              <a:t>Joanna Świerczek kl. V</a:t>
            </a:r>
          </a:p>
          <a:p>
            <a:pPr eaLnBrk="1" fontAlgn="auto" hangingPunct="1">
              <a:spcAft>
                <a:spcPts val="0"/>
              </a:spcAft>
              <a:buFont typeface="Wingdings 2"/>
              <a:buNone/>
              <a:defRPr/>
            </a:pPr>
            <a:endParaRPr lang="pl-PL" dirty="0" smtClean="0"/>
          </a:p>
          <a:p>
            <a:pPr eaLnBrk="1" fontAlgn="auto" hangingPunct="1">
              <a:spcAft>
                <a:spcPts val="0"/>
              </a:spcAft>
              <a:buFont typeface="Wingdings 2"/>
              <a:buNone/>
              <a:defRPr/>
            </a:pP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zawartości 2"/>
          <p:cNvSpPr>
            <a:spLocks noGrp="1"/>
          </p:cNvSpPr>
          <p:nvPr>
            <p:ph idx="1"/>
          </p:nvPr>
        </p:nvSpPr>
        <p:spPr>
          <a:xfrm>
            <a:off x="900113" y="1341438"/>
            <a:ext cx="4535487" cy="4525962"/>
          </a:xfrm>
        </p:spPr>
        <p:txBody>
          <a:bodyPr/>
          <a:lstStyle/>
          <a:p>
            <a:pPr algn="just" eaLnBrk="1" hangingPunct="1">
              <a:buFont typeface="Wingdings 2" panose="05020102010507070707" pitchFamily="18" charset="2"/>
              <a:buNone/>
            </a:pPr>
            <a:r>
              <a:rPr lang="pl-PL" altLang="pl-PL" smtClean="0"/>
              <a:t> 	</a:t>
            </a:r>
            <a:r>
              <a:rPr lang="pl-PL" altLang="pl-PL" sz="1400" smtClean="0"/>
              <a:t>Mam nadzieję, że nie jesteście jeszcze zmęczeni, bowiem przed nami kolejna stacja: Sułów. Tuż przy szosie w kierunku na Milicz leży w przydrożnym  lasku ogromny głaz. Upamiętnia on jedną z wielu bitew wojny trzydziestoletniej  między Szwedami i Austriakami. W walce tej, która odbyła się na wzgórzu sułowskim zginęło ok. 150 żołnierzy. Zostali oni  pochowani pod tym właśnie głazem.</a:t>
            </a:r>
          </a:p>
        </p:txBody>
      </p:sp>
      <p:sp>
        <p:nvSpPr>
          <p:cNvPr id="2" name="Tytuł 1"/>
          <p:cNvSpPr>
            <a:spLocks noGrp="1"/>
          </p:cNvSpPr>
          <p:nvPr>
            <p:ph type="title"/>
          </p:nvPr>
        </p:nvSpPr>
        <p:spPr/>
        <p:txBody>
          <a:bodyPr/>
          <a:lstStyle/>
          <a:p>
            <a:pPr eaLnBrk="1" fontAlgn="auto" hangingPunct="1">
              <a:spcAft>
                <a:spcPts val="0"/>
              </a:spcAft>
              <a:defRPr/>
            </a:pPr>
            <a:r>
              <a:rPr lang="pl-PL" sz="3200" smtClean="0"/>
              <a:t>Stacja VI :Sułów</a:t>
            </a:r>
            <a:endParaRPr lang="pl-PL" sz="3200"/>
          </a:p>
        </p:txBody>
      </p:sp>
      <p:pic>
        <p:nvPicPr>
          <p:cNvPr id="14340" name="Obraz 3" descr="C:\Users\Nysia\Pictures\2018-04\20180421_171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549275"/>
            <a:ext cx="28098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Obraz 4" descr="C:\Users\Nysia\Pictures\2018-04\20180421_171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852738"/>
            <a:ext cx="32400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Obraz 5" descr="C:\Users\Nysia\Pictures\2018-04\IMG_20180421_1711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573463"/>
            <a:ext cx="36004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zawartości 2"/>
          <p:cNvSpPr>
            <a:spLocks noGrp="1"/>
          </p:cNvSpPr>
          <p:nvPr>
            <p:ph idx="1"/>
          </p:nvPr>
        </p:nvSpPr>
        <p:spPr>
          <a:xfrm>
            <a:off x="684213" y="1341438"/>
            <a:ext cx="4103687" cy="5400675"/>
          </a:xfrm>
        </p:spPr>
        <p:txBody>
          <a:bodyPr/>
          <a:lstStyle/>
          <a:p>
            <a:pPr algn="just" eaLnBrk="1" hangingPunct="1">
              <a:buFont typeface="Wingdings 2" panose="05020102010507070707" pitchFamily="18" charset="2"/>
              <a:buNone/>
            </a:pPr>
            <a:r>
              <a:rPr lang="pl-PL" altLang="pl-PL" sz="1600" smtClean="0"/>
              <a:t>	A teraz najciekawszy moim zdaniem kawałek historii, którą skrywa las. Opowiedział mi o niej mój tata. Nie będę was trzymać dłużej w niepewności i szybciutko wam ją opowiem. Wyobraźcie sobie, że właśnie skończyła się I wojna  światowa i nasza Polska po 123 latach niewoli wraca na mapę Europy. We Francji, w mieście które nazywa się Wersal, rok po wojnie czyli 1919 spotkały się największe zwycięskie mocarstwa gdzie ustalono nowe granice naszej Polski. Był to właśnie Traktat Wersalski. I właśnie tu w lesie w Wilkowie znajduje się kilkukilometrowy pas  usypany rękami ludzkimi , zapewne jeńców wojennych, stanowiący   granicę naszego kraju na mocy właśnie postanowienia wersalskiego. Kiedy to zobaczyłam byłam zachwycona. Odkryłam i  zobaczyłam niemal 100 letnią historię !!! To było super!</a:t>
            </a:r>
          </a:p>
          <a:p>
            <a:pPr algn="just" eaLnBrk="1" hangingPunct="1">
              <a:buFont typeface="Wingdings 2" panose="05020102010507070707" pitchFamily="18" charset="2"/>
              <a:buNone/>
            </a:pPr>
            <a:endParaRPr lang="pl-PL" altLang="pl-PL" sz="1600" smtClean="0"/>
          </a:p>
        </p:txBody>
      </p:sp>
      <p:sp>
        <p:nvSpPr>
          <p:cNvPr id="2" name="Tytuł 1"/>
          <p:cNvSpPr>
            <a:spLocks noGrp="1"/>
          </p:cNvSpPr>
          <p:nvPr>
            <p:ph type="title"/>
          </p:nvPr>
        </p:nvSpPr>
        <p:spPr/>
        <p:txBody>
          <a:bodyPr/>
          <a:lstStyle/>
          <a:p>
            <a:pPr eaLnBrk="1" fontAlgn="auto" hangingPunct="1">
              <a:spcAft>
                <a:spcPts val="0"/>
              </a:spcAft>
              <a:defRPr/>
            </a:pPr>
            <a:r>
              <a:rPr lang="pl-PL" sz="2400" smtClean="0"/>
              <a:t>Stacja VII :Leśnictwo Wilkowo i granica Państwa Polskiego</a:t>
            </a:r>
            <a:br>
              <a:rPr lang="pl-PL" sz="2400" smtClean="0"/>
            </a:br>
            <a:r>
              <a:rPr lang="pl-PL" sz="2400" smtClean="0"/>
              <a:t>          ustanowiona na mocy Traktatu Wersalskiego</a:t>
            </a:r>
            <a:endParaRPr lang="pl-PL" sz="2400"/>
          </a:p>
        </p:txBody>
      </p:sp>
      <p:pic>
        <p:nvPicPr>
          <p:cNvPr id="15364" name="Obraz 3" descr="C:\Users\Nysia\Pictures\2018-04\IMG_20180421_18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412875"/>
            <a:ext cx="28082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Obraz 4" descr="C:\Users\Nysia\Pictures\2018-04\IMG_20180421_175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73463"/>
            <a:ext cx="37560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zawartości 2"/>
          <p:cNvSpPr>
            <a:spLocks noGrp="1"/>
          </p:cNvSpPr>
          <p:nvPr>
            <p:ph idx="1"/>
          </p:nvPr>
        </p:nvSpPr>
        <p:spPr>
          <a:xfrm>
            <a:off x="250825" y="1052513"/>
            <a:ext cx="5689600" cy="5113337"/>
          </a:xfrm>
        </p:spPr>
        <p:txBody>
          <a:bodyPr/>
          <a:lstStyle/>
          <a:p>
            <a:pPr algn="just" eaLnBrk="1" hangingPunct="1">
              <a:buFont typeface="Wingdings 2" panose="05020102010507070707" pitchFamily="18" charset="2"/>
              <a:buNone/>
            </a:pPr>
            <a:r>
              <a:rPr lang="pl-PL" altLang="pl-PL" sz="1600" smtClean="0"/>
              <a:t>	Diabelskie widły !? A cóż to takiego ? Powiem wam, że przez chwile zamarłam kiedy Pan Mikołaj zaczął wyciągać na światło dzienne tę opowieść. Na szczęście okazała się ona bardziej zaskakująca niż mroczna. Ale aby nie przedłużać zapraszam do wysłuchania. Cała historia dzieje się podczas II wojny światowej tuż przy granicy Polski i Niemiec a dziś  dwóch województw dolnośląskiego i wielkopolskiego .</a:t>
            </a:r>
          </a:p>
          <a:p>
            <a:pPr algn="just" eaLnBrk="1" hangingPunct="1">
              <a:buFont typeface="Wingdings 2" panose="05020102010507070707" pitchFamily="18" charset="2"/>
              <a:buNone/>
            </a:pPr>
            <a:r>
              <a:rPr lang="pl-PL" altLang="pl-PL" sz="1600" smtClean="0"/>
              <a:t>	Całkiem niedaleko mojego domu, tuż przed Czarnym Lasem, rosną w lesie przy drodze dwie dorodne daglezje. Na jednej z nich  Niemcy obcięli część korony drzewa, która przypominała wtedy widły. W powstałym gnieździe Niemcy umieścili karabiny maszynowe i ostrzeliwali stamtąd Polaków mieszkających po drugiej strony granicy czyli w Polsce. Nasi żołnierze i ludność, która tu przebywała nie spodziewała się ataku  z tej pozycji. Było to dla nich wielkie zaskoczenie. Czaił się na nich wróg groźny jak sam diabeł. Stąd nazwa tego miejsca.</a:t>
            </a:r>
          </a:p>
          <a:p>
            <a:pPr algn="just" eaLnBrk="1" hangingPunct="1">
              <a:buFont typeface="Wingdings 2" panose="05020102010507070707" pitchFamily="18" charset="2"/>
              <a:buNone/>
            </a:pPr>
            <a:r>
              <a:rPr lang="pl-PL" altLang="pl-PL" sz="1600" smtClean="0"/>
              <a:t>  </a:t>
            </a:r>
          </a:p>
        </p:txBody>
      </p:sp>
      <p:sp>
        <p:nvSpPr>
          <p:cNvPr id="2" name="Tytuł 1"/>
          <p:cNvSpPr>
            <a:spLocks noGrp="1"/>
          </p:cNvSpPr>
          <p:nvPr>
            <p:ph type="title"/>
          </p:nvPr>
        </p:nvSpPr>
        <p:spPr>
          <a:xfrm>
            <a:off x="457200" y="152400"/>
            <a:ext cx="8229600" cy="756320"/>
          </a:xfrm>
        </p:spPr>
        <p:txBody>
          <a:bodyPr/>
          <a:lstStyle/>
          <a:p>
            <a:pPr eaLnBrk="1" fontAlgn="auto" hangingPunct="1">
              <a:spcAft>
                <a:spcPts val="0"/>
              </a:spcAft>
              <a:defRPr/>
            </a:pPr>
            <a:r>
              <a:rPr lang="pl-PL" sz="3200" smtClean="0"/>
              <a:t>Stacja VIII: Diabelskie   widły</a:t>
            </a:r>
            <a:endParaRPr lang="pl-PL" sz="3200"/>
          </a:p>
        </p:txBody>
      </p:sp>
      <p:pic>
        <p:nvPicPr>
          <p:cNvPr id="16388" name="Obraz 3" descr="C:\Users\Nysia\Pictures\2018-05\IMG_20180506_084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565400"/>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Obraz 4" descr="C:\Users\Nysia\Pictures\2018-05\IMG_20180506_084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60350"/>
            <a:ext cx="27511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323850" y="1844675"/>
            <a:ext cx="4319588" cy="5013325"/>
          </a:xfrm>
        </p:spPr>
        <p:txBody>
          <a:bodyPr/>
          <a:lstStyle/>
          <a:p>
            <a:pPr algn="just" eaLnBrk="1" hangingPunct="1">
              <a:buFont typeface="Wingdings 2" panose="05020102010507070707" pitchFamily="18" charset="2"/>
              <a:buNone/>
            </a:pPr>
            <a:r>
              <a:rPr lang="pl-PL" altLang="pl-PL" sz="1600" smtClean="0"/>
              <a:t>	Na terenie leśnictwa Borek znajdują się malownicze, olbrzymie łąki .Trudno do nich dotrzeć przypadkowemu przechodniowi gdyż schowane są dość głęboko w lesie. Często razem z rodzicami, spacerujemy tam podczas niedzielnego spaceru gdzie podglądamy zamieszkujące tam zwierzęta. Nie jest bowiem tajemnicą ze tereny Doliny Baryczy to wielkie bogactwo roślin i zwierząt, unikatowych na skalę światową. Okazuje się, że nazwa  ich nie jest zupełnie przypadkowa. Jak opowiedział mi pan Mikołaj, według miejscowej ludności  w czasie II wojny światowej zatrzymywały się  tu wojska radzieckie, które wypasały tu swoje konie. Stąd wzięły swą nazwę i są dziś śladem historii.</a:t>
            </a:r>
          </a:p>
        </p:txBody>
      </p:sp>
      <p:sp>
        <p:nvSpPr>
          <p:cNvPr id="2" name="Tytuł 1"/>
          <p:cNvSpPr>
            <a:spLocks noGrp="1"/>
          </p:cNvSpPr>
          <p:nvPr>
            <p:ph type="title"/>
          </p:nvPr>
        </p:nvSpPr>
        <p:spPr/>
        <p:txBody>
          <a:bodyPr/>
          <a:lstStyle/>
          <a:p>
            <a:pPr eaLnBrk="1" fontAlgn="auto" hangingPunct="1">
              <a:spcAft>
                <a:spcPts val="0"/>
              </a:spcAft>
              <a:defRPr/>
            </a:pPr>
            <a:r>
              <a:rPr lang="pl-PL" sz="3200" smtClean="0"/>
              <a:t>Stacja IX: Ruskie łąki</a:t>
            </a:r>
            <a:endParaRPr lang="pl-PL" sz="3200"/>
          </a:p>
        </p:txBody>
      </p:sp>
      <p:pic>
        <p:nvPicPr>
          <p:cNvPr id="17412" name="Obraz 3" descr="C:\Users\Nysia\Pictures\2018-05\IMG_20180506_084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4813"/>
            <a:ext cx="33750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Obraz 4" descr="C:\Users\Nysia\Pictures\2018-05\IMG_20180506_0847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068638"/>
            <a:ext cx="33623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1"/>
          <p:cNvSpPr>
            <a:spLocks noGrp="1"/>
          </p:cNvSpPr>
          <p:nvPr>
            <p:ph idx="1"/>
          </p:nvPr>
        </p:nvSpPr>
        <p:spPr>
          <a:xfrm>
            <a:off x="395288" y="1341438"/>
            <a:ext cx="5184775" cy="4787900"/>
          </a:xfrm>
        </p:spPr>
        <p:txBody>
          <a:bodyPr/>
          <a:lstStyle/>
          <a:p>
            <a:pPr algn="just">
              <a:buFont typeface="Wingdings 2" panose="05020102010507070707" pitchFamily="18" charset="2"/>
              <a:buNone/>
            </a:pPr>
            <a:r>
              <a:rPr lang="pl-PL" altLang="pl-PL" sz="1600" smtClean="0"/>
              <a:t>	Nasza wyprawa  dobiega już końca. Bardzo chciałam was zabrać w te miejsca, które zapisały się w naszą historię i szumią o niej nasze okoliczne lasy. Dziadek mówi, że miejsca te są trochę zapomniane ale chciałam by ożyły na nowo. Trudno mi dzisiaj powiedzieć na ile historie tu opowiedziane są prawdziwe a na ile to legendy opowiadane przez ludzi. Nie są pewnie tak spektakularne jak kompleks stawów czy dostojnie wyglądające ruiny zamku w Żmigrodzie. O nich możemy dowiedzieć się sięgając po każdy niemal  przewodnik Doliny Baryczy czy klikając w przeglądarkę Google. O miejscach, które odwiedziliśmy mówią najstarsi mieszkańcy naszych  terenów oraz leśnicy. Nie pozwólmy by zatarła się o nich pamięć …. Dla wiedzy o nas samych…..</a:t>
            </a:r>
          </a:p>
          <a:p>
            <a:pPr algn="just">
              <a:buFont typeface="Wingdings 2" panose="05020102010507070707" pitchFamily="18" charset="2"/>
              <a:buNone/>
            </a:pPr>
            <a:endParaRPr lang="pl-PL" altLang="pl-PL" sz="1600" smtClean="0"/>
          </a:p>
          <a:p>
            <a:pPr algn="ctr">
              <a:buFont typeface="Wingdings 2" panose="05020102010507070707" pitchFamily="18" charset="2"/>
              <a:buNone/>
            </a:pPr>
            <a:r>
              <a:rPr lang="pl-PL" altLang="pl-PL" sz="1600" smtClean="0"/>
              <a:t>							Asia</a:t>
            </a:r>
          </a:p>
        </p:txBody>
      </p:sp>
      <p:sp>
        <p:nvSpPr>
          <p:cNvPr id="3" name="Tytuł 2"/>
          <p:cNvSpPr>
            <a:spLocks noGrp="1"/>
          </p:cNvSpPr>
          <p:nvPr>
            <p:ph type="title"/>
          </p:nvPr>
        </p:nvSpPr>
        <p:spPr>
          <a:xfrm>
            <a:off x="457200" y="152400"/>
            <a:ext cx="8229600" cy="828328"/>
          </a:xfrm>
        </p:spPr>
        <p:txBody>
          <a:bodyPr/>
          <a:lstStyle/>
          <a:p>
            <a:pPr>
              <a:defRPr/>
            </a:pPr>
            <a:r>
              <a:rPr lang="pl-PL" sz="3200" smtClean="0"/>
              <a:t>Tu  wyprawa   nasza  się  kończy…..</a:t>
            </a:r>
            <a:endParaRPr lang="pl-PL" sz="3200"/>
          </a:p>
        </p:txBody>
      </p:sp>
      <p:pic>
        <p:nvPicPr>
          <p:cNvPr id="18436" name="Obraz 3" descr="C:\Users\Nysia\Pictures\2018-05\IMG_20180506_103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484313"/>
            <a:ext cx="215106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zawartości 1"/>
          <p:cNvSpPr>
            <a:spLocks noGrp="1"/>
          </p:cNvSpPr>
          <p:nvPr>
            <p:ph idx="1"/>
          </p:nvPr>
        </p:nvSpPr>
        <p:spPr/>
        <p:txBody>
          <a:bodyPr/>
          <a:lstStyle/>
          <a:p>
            <a:r>
              <a:rPr lang="pl-PL" altLang="pl-PL" sz="1800" smtClean="0"/>
              <a:t>Wywiad przeprowadzony z Kazimierzem Świerczkiem, Mikołajem Kochanem, Mariuszem Świerczkiem (leśnicy Nadleśnictwa Żmigród)</a:t>
            </a:r>
          </a:p>
          <a:p>
            <a:r>
              <a:rPr lang="pl-PL" altLang="pl-PL" sz="1800" smtClean="0"/>
              <a:t>www. fotopolska .eu</a:t>
            </a:r>
          </a:p>
          <a:p>
            <a:r>
              <a:rPr lang="pl-PL" altLang="pl-PL" sz="1800" smtClean="0"/>
              <a:t>www.dolnyslask.org.pl</a:t>
            </a:r>
          </a:p>
          <a:p>
            <a:r>
              <a:rPr lang="pl-PL" altLang="pl-PL" sz="1800" smtClean="0"/>
              <a:t>www.tapetyna komputer.pl</a:t>
            </a:r>
          </a:p>
          <a:p>
            <a:r>
              <a:rPr lang="pl-PL" altLang="pl-PL" sz="1800" smtClean="0"/>
              <a:t>Fotografie własne</a:t>
            </a:r>
          </a:p>
        </p:txBody>
      </p:sp>
      <p:sp>
        <p:nvSpPr>
          <p:cNvPr id="4" name="Tytuł 3"/>
          <p:cNvSpPr>
            <a:spLocks noGrp="1"/>
          </p:cNvSpPr>
          <p:nvPr>
            <p:ph type="title"/>
          </p:nvPr>
        </p:nvSpPr>
        <p:spPr/>
        <p:txBody>
          <a:bodyPr/>
          <a:lstStyle/>
          <a:p>
            <a:pPr>
              <a:defRPr/>
            </a:pPr>
            <a:r>
              <a:rPr lang="pl-PL" sz="2400" smtClean="0"/>
              <a:t>Bibliografia,</a:t>
            </a:r>
            <a:br>
              <a:rPr lang="pl-PL" sz="2400" smtClean="0"/>
            </a:br>
            <a:r>
              <a:rPr lang="pl-PL" sz="2400" smtClean="0"/>
              <a:t>Netografia</a:t>
            </a:r>
            <a:endParaRPr lang="pl-PL"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484313"/>
            <a:ext cx="20891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idx="1"/>
          </p:nvPr>
        </p:nvSpPr>
        <p:spPr>
          <a:xfrm>
            <a:off x="1116013" y="836613"/>
            <a:ext cx="5327650" cy="5545137"/>
          </a:xfrm>
        </p:spPr>
        <p:txBody>
          <a:bodyPr/>
          <a:lstStyle/>
          <a:p>
            <a:pPr algn="just" eaLnBrk="1" hangingPunct="1">
              <a:buFontTx/>
              <a:buNone/>
            </a:pPr>
            <a:r>
              <a:rPr lang="pl-PL" altLang="pl-PL" sz="1200" smtClean="0"/>
              <a:t>	</a:t>
            </a:r>
            <a:r>
              <a:rPr lang="pl-PL" altLang="pl-PL" sz="1600" smtClean="0"/>
              <a:t>Witam was. Mam na imię Asia i pragnę zabrać was w niezwykłą podróż  po lasach Doliny Baryczy, najbardziej urokliwego miejsca jakie znam. </a:t>
            </a:r>
          </a:p>
          <a:p>
            <a:pPr algn="just" eaLnBrk="1" hangingPunct="1">
              <a:buFontTx/>
              <a:buNone/>
            </a:pPr>
            <a:r>
              <a:rPr lang="pl-PL" altLang="pl-PL" sz="1600" smtClean="0"/>
              <a:t>	Ja, moją przygodę poznania tych  niezwykłych  miejsc, odbyłam razem z moim dziadkiem </a:t>
            </a:r>
            <a:r>
              <a:rPr lang="pl-PL" altLang="pl-PL" sz="1600" b="1" smtClean="0"/>
              <a:t>Kazimierzem Świerczkiem, </a:t>
            </a:r>
            <a:r>
              <a:rPr lang="pl-PL" altLang="pl-PL" sz="1600" smtClean="0"/>
              <a:t> który jest dzisiaj na emeryturze ale pracował w tym lesie ponad 40 lat. Dziadek powiedział mi, że gdyby każde drzewo w naszym lesie potrafiło mówić, powstałaby najbardziej bestsellerowa opowieść na świecie! Dziadku trafna uwaga!</a:t>
            </a:r>
          </a:p>
          <a:p>
            <a:pPr algn="just" eaLnBrk="1" hangingPunct="1">
              <a:buFontTx/>
              <a:buNone/>
            </a:pPr>
            <a:r>
              <a:rPr lang="pl-PL" altLang="pl-PL" sz="1600" smtClean="0"/>
              <a:t>	Moim towarzyszem był również mój  sąsiad, emerytowany leśnik, pan </a:t>
            </a:r>
            <a:r>
              <a:rPr lang="pl-PL" altLang="pl-PL" sz="1600" b="1" smtClean="0"/>
              <a:t>Mikołaj Kochan</a:t>
            </a:r>
            <a:r>
              <a:rPr lang="pl-PL" altLang="pl-PL" sz="1600" smtClean="0"/>
              <a:t>. Opowiada niezwykle barwne opowieści. Dużą porcję historii otrzymałam też od mojego taty, </a:t>
            </a:r>
            <a:r>
              <a:rPr lang="pl-PL" altLang="pl-PL" sz="1600" b="1" smtClean="0"/>
              <a:t>Mariusza</a:t>
            </a:r>
            <a:r>
              <a:rPr lang="pl-PL" altLang="pl-PL" sz="1600" smtClean="0"/>
              <a:t> </a:t>
            </a:r>
            <a:r>
              <a:rPr lang="pl-PL" altLang="pl-PL" sz="1600" b="1" smtClean="0"/>
              <a:t>Świerczka,</a:t>
            </a:r>
            <a:r>
              <a:rPr lang="pl-PL" altLang="pl-PL" sz="1600" smtClean="0"/>
              <a:t> który pracuje w lesie na co dzień. Jak więc widzicie moja rodzina od wielu już lat wtapia się w historię lasów i jest z nią nierozerwalnie związana. Moja babcia zawsze powtarza, że ten kto nie zna swojej historii nie zna samego siebie. I jak to wszystkie babcie na świecie: Ma rację! Tak więc aby dłużej nie zwlekać wyruszamy ……by poznać to co jeszcze słabo odkryte ,by lepiej poznać siebie.</a:t>
            </a:r>
          </a:p>
        </p:txBody>
      </p:sp>
      <p:sp>
        <p:nvSpPr>
          <p:cNvPr id="163842" name="Rectangle 2"/>
          <p:cNvSpPr>
            <a:spLocks noGrp="1" noChangeArrowheads="1"/>
          </p:cNvSpPr>
          <p:nvPr>
            <p:ph type="title"/>
          </p:nvPr>
        </p:nvSpPr>
        <p:spPr>
          <a:xfrm>
            <a:off x="1115616" y="404664"/>
            <a:ext cx="7620000" cy="239712"/>
          </a:xfrm>
        </p:spPr>
        <p:txBody>
          <a:bodyPr>
            <a:normAutofit fontScale="90000"/>
          </a:bodyPr>
          <a:lstStyle/>
          <a:p>
            <a:pPr eaLnBrk="1" fontAlgn="auto" hangingPunct="1">
              <a:spcAft>
                <a:spcPts val="0"/>
              </a:spcAft>
              <a:defRPr/>
            </a:pPr>
            <a:r>
              <a:rPr lang="pl-PL" sz="1600" smtClean="0">
                <a:solidFill>
                  <a:schemeClr val="tx1"/>
                </a:solidFill>
              </a:rPr>
              <a:t>ZAMIAST WSTĘPU……..</a:t>
            </a:r>
            <a:endParaRPr lang="pl-PL" sz="160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zawartości 2"/>
          <p:cNvSpPr>
            <a:spLocks noGrp="1"/>
          </p:cNvSpPr>
          <p:nvPr>
            <p:ph idx="1"/>
          </p:nvPr>
        </p:nvSpPr>
        <p:spPr>
          <a:xfrm>
            <a:off x="1116013" y="1557338"/>
            <a:ext cx="4535487" cy="4679950"/>
          </a:xfrm>
        </p:spPr>
        <p:txBody>
          <a:bodyPr/>
          <a:lstStyle/>
          <a:p>
            <a:pPr algn="just" eaLnBrk="1" hangingPunct="1">
              <a:buFont typeface="Wingdings 2" panose="05020102010507070707" pitchFamily="18" charset="2"/>
              <a:buNone/>
            </a:pPr>
            <a:r>
              <a:rPr lang="pl-PL" altLang="pl-PL" sz="1400" smtClean="0"/>
              <a:t>	Jadąc w kierunku wschodnim od Żmigrodu mijamy, wydawać by się mogło, niczym nie wyróżniającą się wieś Osiek leżącą na skraju lasu leśnictwa Koniowo. Ale właśnie w Osieku znajdują się ruiny średniowiecznego grodu  z XII-XIVw.  Tuż nieopodal  znajduje się krzyż pokutny. Krzyże pokutne stawiano na miejscu morderstwa przez sprawcę z XIV-XVI w. Najnowszy odkryto w lipcu 2013r. na ścianie dawnej stolarni we wsi Osiek. To raczej taka mroczna historia tych terenów.</a:t>
            </a:r>
          </a:p>
        </p:txBody>
      </p:sp>
      <p:sp>
        <p:nvSpPr>
          <p:cNvPr id="2" name="Tytuł 1"/>
          <p:cNvSpPr>
            <a:spLocks noGrp="1"/>
          </p:cNvSpPr>
          <p:nvPr>
            <p:ph type="title"/>
          </p:nvPr>
        </p:nvSpPr>
        <p:spPr/>
        <p:txBody>
          <a:bodyPr/>
          <a:lstStyle/>
          <a:p>
            <a:pPr eaLnBrk="1" fontAlgn="auto" hangingPunct="1">
              <a:spcAft>
                <a:spcPts val="0"/>
              </a:spcAft>
              <a:defRPr/>
            </a:pPr>
            <a:r>
              <a:rPr lang="pl-PL" sz="3200" smtClean="0"/>
              <a:t>STACJA I : Stacja Osiek </a:t>
            </a:r>
            <a:endParaRPr lang="pl-PL" sz="3200"/>
          </a:p>
        </p:txBody>
      </p:sp>
      <p:pic>
        <p:nvPicPr>
          <p:cNvPr id="7172" name="Picture 3" descr="C:\Users\Nysia\Pictures\2018-04\IMG_20180421_160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196975"/>
            <a:ext cx="24479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Obraz 9" descr="http://4.bp.blogspot.com/-0WE-YcX624w/VLb0KBtphgI/AAAAAAABA7M/Bes9pMLTUBc/s640/29-IMGP34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292600"/>
            <a:ext cx="24479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Obraz 10" descr="Krzyż kamienny - Osiek, Osi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4149725"/>
            <a:ext cx="20177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Obraz 11" descr="https://dolny-slask.org.pl/foto/4052/4052489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149725"/>
            <a:ext cx="14414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1042988" y="1628775"/>
            <a:ext cx="4968875" cy="4238625"/>
          </a:xfrm>
        </p:spPr>
        <p:txBody>
          <a:bodyPr/>
          <a:lstStyle/>
          <a:p>
            <a:pPr algn="just" eaLnBrk="1" hangingPunct="1">
              <a:buFont typeface="Wingdings 2" panose="05020102010507070707" pitchFamily="18" charset="2"/>
              <a:buNone/>
            </a:pPr>
            <a:r>
              <a:rPr lang="pl-PL" altLang="pl-PL" sz="1600" smtClean="0"/>
              <a:t>	Opuściliśmy już Osiek i zatrzymujemy się we wsi Książęca Wieś. Ta wieś również wygląda niepozornie ale uwierzcie mi skrywa w sobie ciekawą tajemnicę. Już na samym wjeździe po lewej stronie rzadki las a w nim maleńkie górki. Pewnie dla niektórych z was fajne do zimowego baraszkowania na sankach ale….. Wyobraźcie sobie, że są to mogiły pomordowanych Żydów, którzy pracowali w miejscowym obozie pracy z II wojny światowej. Tuż przy wjeździe do wsi po prawej stronie znajduje się budynek komendantury obozu pracy, który znajdował się we wschodniej części wsi. To kolejny punkt smutnej historii, które skrywają okoliczne wsie i przyległe do nich lasy….. Czasem zastanawiam się jak smutno by zaszumiały opowiadając nam tragiczne losy pomarłych. </a:t>
            </a:r>
          </a:p>
        </p:txBody>
      </p:sp>
      <p:sp>
        <p:nvSpPr>
          <p:cNvPr id="267266" name="Rectangle 2"/>
          <p:cNvSpPr>
            <a:spLocks noGrp="1" noChangeArrowheads="1"/>
          </p:cNvSpPr>
          <p:nvPr>
            <p:ph type="title"/>
          </p:nvPr>
        </p:nvSpPr>
        <p:spPr/>
        <p:txBody>
          <a:bodyPr/>
          <a:lstStyle/>
          <a:p>
            <a:pPr eaLnBrk="1" fontAlgn="auto" hangingPunct="1">
              <a:spcAft>
                <a:spcPts val="0"/>
              </a:spcAft>
              <a:defRPr/>
            </a:pPr>
            <a:r>
              <a:rPr lang="pl-PL" sz="3200" smtClean="0"/>
              <a:t>Stacja II : Książęca Wieś i leśne </a:t>
            </a:r>
            <a:br>
              <a:rPr lang="pl-PL" sz="3200" smtClean="0"/>
            </a:br>
            <a:r>
              <a:rPr lang="pl-PL" sz="3200" smtClean="0"/>
              <a:t>                        mogiły</a:t>
            </a:r>
            <a:endParaRPr lang="pl-PL" sz="3200"/>
          </a:p>
        </p:txBody>
      </p:sp>
      <p:pic>
        <p:nvPicPr>
          <p:cNvPr id="8196" name="Obraz 7" descr="C:\Users\Nysia\Pictures\2018-04\IMG_20180421_161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765175"/>
            <a:ext cx="2073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Obraz 8" descr="C:\Users\Nysia\Pictures\2018-04\IMG_20180421_161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420938"/>
            <a:ext cx="24479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ymbol zastępczy zawartości 4" descr="C:\Users\Nysia\Pictures\2018-04\IMG_20180421_16265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84888" y="476250"/>
            <a:ext cx="2303462" cy="1728788"/>
          </a:xfrm>
        </p:spPr>
      </p:pic>
      <p:sp>
        <p:nvSpPr>
          <p:cNvPr id="2" name="Tytuł 1"/>
          <p:cNvSpPr>
            <a:spLocks noGrp="1"/>
          </p:cNvSpPr>
          <p:nvPr>
            <p:ph type="title"/>
          </p:nvPr>
        </p:nvSpPr>
        <p:spPr/>
        <p:txBody>
          <a:bodyPr/>
          <a:lstStyle/>
          <a:p>
            <a:pPr eaLnBrk="1" fontAlgn="auto" hangingPunct="1">
              <a:spcAft>
                <a:spcPts val="0"/>
              </a:spcAft>
              <a:defRPr/>
            </a:pPr>
            <a:r>
              <a:rPr lang="pl-PL" sz="3200" smtClean="0"/>
              <a:t>Stacja III: Szwedzki kamień</a:t>
            </a:r>
            <a:endParaRPr lang="pl-PL" sz="3200"/>
          </a:p>
        </p:txBody>
      </p:sp>
      <p:pic>
        <p:nvPicPr>
          <p:cNvPr id="9220" name="Obraz 3" descr="C:\Users\Nysia\Pictures\2018-04\20180421_1627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365625"/>
            <a:ext cx="22320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Symbol zastępczy zawartości 4" descr="C:\Users\Nysia\Pictures\2018-04\20180421_162737.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349500"/>
            <a:ext cx="2159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pole tekstowe 10"/>
          <p:cNvSpPr txBox="1">
            <a:spLocks noChangeArrowheads="1"/>
          </p:cNvSpPr>
          <p:nvPr/>
        </p:nvSpPr>
        <p:spPr bwMode="auto">
          <a:xfrm>
            <a:off x="1258888" y="1773238"/>
            <a:ext cx="44656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pl-PL" altLang="pl-PL" sz="1600"/>
              <a:t>Właśnie dojechaliśmy na teren leśnictwa Łąki. A tu nadzwyczajny element krajobrazu wpisujący się w historię lasów. To kamień nazwany szwedzkim gdzie wg. przekazów okolicznych mieszkańców stanowił on ostrzałkę dla szabli Napoleona i jego wojsk kiedy przemierzali te tereny. Kamień jest delikatnie odłupany gdyż stał sie przedmiotem kradzieży. Działania miejscowej policji i okolicznych mieszkańców musiały bardzo przestraszyć złodzieja, gdyż szybko postanowił go zwrócić, niestety jednocześnie go uszkadzając. Na kamieniu widać napisy, trudno mi je jednak rozszyfrować. Hmm, jakoś dziwnie się czuję wiedząc, że podążał tędy wielki Napoleon Bonaparte….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93" name="Rectangle 21"/>
          <p:cNvSpPr>
            <a:spLocks noChangeArrowheads="1"/>
          </p:cNvSpPr>
          <p:nvPr/>
        </p:nvSpPr>
        <p:spPr bwMode="auto">
          <a:xfrm>
            <a:off x="1042988" y="1628775"/>
            <a:ext cx="76327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pl-PL" altLang="pl-PL" sz="1600">
              <a:latin typeface="Batang" panose="02030600000101010101" pitchFamily="18" charset="-127"/>
            </a:endParaRPr>
          </a:p>
          <a:p>
            <a:pPr eaLnBrk="1" hangingPunct="1"/>
            <a:endParaRPr lang="pl-PL" altLang="pl-PL" sz="1600">
              <a:latin typeface="Batang" panose="02030600000101010101" pitchFamily="18" charset="-127"/>
            </a:endParaRPr>
          </a:p>
          <a:p>
            <a:pPr eaLnBrk="1" hangingPunct="1"/>
            <a:r>
              <a:rPr lang="pl-PL" altLang="pl-PL" sz="1600">
                <a:latin typeface="Batang" panose="02030600000101010101" pitchFamily="18" charset="-127"/>
              </a:rPr>
              <a:t> </a:t>
            </a:r>
          </a:p>
          <a:p>
            <a:pPr eaLnBrk="1" hangingPunct="1"/>
            <a:endParaRPr lang="pl-PL" altLang="pl-PL" sz="1600">
              <a:latin typeface="Batang" panose="02030600000101010101" pitchFamily="18" charset="-127"/>
            </a:endParaRPr>
          </a:p>
          <a:p>
            <a:pPr eaLnBrk="1" hangingPunct="1"/>
            <a:r>
              <a:rPr lang="pl-PL" altLang="pl-PL" sz="1600">
                <a:latin typeface="Batang" panose="02030600000101010101" pitchFamily="18" charset="-127"/>
              </a:rPr>
              <a:t> </a:t>
            </a:r>
          </a:p>
          <a:p>
            <a:pPr eaLnBrk="1" hangingPunct="1"/>
            <a:endParaRPr lang="pl-PL" altLang="pl-PL" sz="1600">
              <a:latin typeface="Batang" panose="02030600000101010101" pitchFamily="18" charset="-127"/>
            </a:endParaRPr>
          </a:p>
          <a:p>
            <a:pPr eaLnBrk="1" hangingPunct="1"/>
            <a:endParaRPr lang="pl-PL" altLang="pl-PL" sz="1600">
              <a:latin typeface="Batang" panose="02030600000101010101" pitchFamily="18" charset="-127"/>
            </a:endParaRPr>
          </a:p>
          <a:p>
            <a:pPr eaLnBrk="1" hangingPunct="1"/>
            <a:endParaRPr lang="pl-PL" altLang="pl-PL" sz="1600">
              <a:latin typeface="Batang" panose="02030600000101010101" pitchFamily="18" charset="-127"/>
            </a:endParaRPr>
          </a:p>
          <a:p>
            <a:pPr eaLnBrk="1" hangingPunct="1"/>
            <a:endParaRPr lang="pl-PL" altLang="pl-PL" sz="1600">
              <a:latin typeface="Batang" panose="02030600000101010101" pitchFamily="18" charset="-127"/>
            </a:endParaRPr>
          </a:p>
          <a:p>
            <a:pPr eaLnBrk="1" hangingPunct="1"/>
            <a:endParaRPr lang="pl-PL" altLang="pl-PL" sz="1600">
              <a:latin typeface="Batang" panose="02030600000101010101" pitchFamily="18" charset="-127"/>
            </a:endParaRPr>
          </a:p>
        </p:txBody>
      </p:sp>
      <p:sp>
        <p:nvSpPr>
          <p:cNvPr id="182294" name="Rectangle 22"/>
          <p:cNvSpPr>
            <a:spLocks noChangeArrowheads="1"/>
          </p:cNvSpPr>
          <p:nvPr/>
        </p:nvSpPr>
        <p:spPr bwMode="auto">
          <a:xfrm>
            <a:off x="539750" y="404813"/>
            <a:ext cx="6264275" cy="830262"/>
          </a:xfrm>
          <a:prstGeom prst="rect">
            <a:avLst/>
          </a:prstGeom>
          <a:noFill/>
          <a:ln w="9525">
            <a:noFill/>
            <a:miter lim="800000"/>
            <a:headEnd/>
            <a:tailEnd/>
          </a:ln>
          <a:effectLst/>
        </p:spPr>
        <p:txBody>
          <a:bodyPr>
            <a:spAutoFit/>
          </a:bodyPr>
          <a:lstStyle/>
          <a:p>
            <a:pPr algn="ctr" eaLnBrk="1" hangingPunct="1">
              <a:defRPr/>
            </a:pPr>
            <a:r>
              <a:rPr lang="pl-PL" dirty="0">
                <a:latin typeface="+mj-lt"/>
              </a:rPr>
              <a:t>Stacja IV Gruszeczka: Poniemiecki     ewangelicki  cmentarz</a:t>
            </a:r>
          </a:p>
        </p:txBody>
      </p:sp>
      <p:sp>
        <p:nvSpPr>
          <p:cNvPr id="182297" name="Rectangle 25"/>
          <p:cNvSpPr>
            <a:spLocks noChangeArrowheads="1"/>
          </p:cNvSpPr>
          <p:nvPr/>
        </p:nvSpPr>
        <p:spPr bwMode="auto">
          <a:xfrm>
            <a:off x="971550" y="2492375"/>
            <a:ext cx="7704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l-PL" altLang="pl-PL" sz="1600">
                <a:latin typeface="Batang" panose="02030600000101010101" pitchFamily="18" charset="-127"/>
              </a:rPr>
              <a:t>.</a:t>
            </a:r>
          </a:p>
        </p:txBody>
      </p:sp>
      <p:sp>
        <p:nvSpPr>
          <p:cNvPr id="182299" name="Rectangle 27"/>
          <p:cNvSpPr>
            <a:spLocks noChangeArrowheads="1"/>
          </p:cNvSpPr>
          <p:nvPr/>
        </p:nvSpPr>
        <p:spPr bwMode="auto">
          <a:xfrm>
            <a:off x="1042988" y="3213100"/>
            <a:ext cx="7078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l-PL" altLang="pl-PL" sz="1600">
                <a:latin typeface="Batang" panose="02030600000101010101" pitchFamily="18" charset="-127"/>
              </a:rPr>
              <a:t>.</a:t>
            </a:r>
          </a:p>
        </p:txBody>
      </p:sp>
      <p:sp>
        <p:nvSpPr>
          <p:cNvPr id="10246" name="pole tekstowe 12"/>
          <p:cNvSpPr txBox="1">
            <a:spLocks noChangeArrowheads="1"/>
          </p:cNvSpPr>
          <p:nvPr/>
        </p:nvSpPr>
        <p:spPr bwMode="auto">
          <a:xfrm>
            <a:off x="1042988" y="1628775"/>
            <a:ext cx="49688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l-PL" altLang="pl-PL" sz="1600"/>
              <a:t>Jesteśmy na terenie leśnictwa Gruszeczka. Na niewielkiej górce otoczonej żerdziami ukryty jest stary, poniemiecki cmentarz. Wiele grobów jest bardzo poniszczonych, odnalazłam tylko jeden, na którym udało się odczytać kto w nim jest pochowany. Napis brzmiał : Pochowany jest Karl Wuttke urodzony 03.09.1865 r. zmarły 26.05.1933 r. mąż szwagier i wujek. Moją uwagę przykuły też maleńkie groby, zapewne pochowane były tu dzieci .  Kiedy tak spacerowaliśmy pomiędzy grobami wydawało nam się, że i ptaki jakoś inaczej śpiewają, może bardziej smutno. I ta cisza….. Widać również wypalone znicze. To znak, że ludzie tam pochowani i ich smutne czy może radosne losy nie poszły w zapomnienie. I zaduma nad losami tych ludzi wzięła górę .I aby nie niszczyć tej ciszy, która tu panuje pojechaliśmy zmyśleni dalej…….</a:t>
            </a:r>
          </a:p>
        </p:txBody>
      </p:sp>
      <p:pic>
        <p:nvPicPr>
          <p:cNvPr id="10247" name="Obraz 13" descr="C:\Users\Nysia\Pictures\2018-04\20180421_164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836613"/>
            <a:ext cx="225583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Obraz 14" descr="C:\Users\Nysia\Pictures\2018-04\20180421_164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636838"/>
            <a:ext cx="2232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Obraz 15" descr="C:\Users\Nysia\Pictures\2018-04\IMG_20180421_1641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292600"/>
            <a:ext cx="225583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2293"/>
                                        </p:tgtEl>
                                        <p:attrNameLst>
                                          <p:attrName>style.visibility</p:attrName>
                                        </p:attrNameLst>
                                      </p:cBhvr>
                                      <p:to>
                                        <p:strVal val="visible"/>
                                      </p:to>
                                    </p:set>
                                    <p:animEffect transition="in" filter="fade">
                                      <p:cBhvr>
                                        <p:cTn id="7" dur="1000"/>
                                        <p:tgtEl>
                                          <p:spTgt spid="182293"/>
                                        </p:tgtEl>
                                      </p:cBhvr>
                                    </p:animEffect>
                                    <p:anim calcmode="lin" valueType="num">
                                      <p:cBhvr>
                                        <p:cTn id="8" dur="1000" fill="hold"/>
                                        <p:tgtEl>
                                          <p:spTgt spid="182293"/>
                                        </p:tgtEl>
                                        <p:attrNameLst>
                                          <p:attrName>ppt_x</p:attrName>
                                        </p:attrNameLst>
                                      </p:cBhvr>
                                      <p:tavLst>
                                        <p:tav tm="0">
                                          <p:val>
                                            <p:strVal val="#ppt_x"/>
                                          </p:val>
                                        </p:tav>
                                        <p:tav tm="100000">
                                          <p:val>
                                            <p:strVal val="#ppt_x"/>
                                          </p:val>
                                        </p:tav>
                                      </p:tavLst>
                                    </p:anim>
                                    <p:anim calcmode="lin" valueType="num">
                                      <p:cBhvr>
                                        <p:cTn id="9" dur="1000" fill="hold"/>
                                        <p:tgtEl>
                                          <p:spTgt spid="1822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2297"/>
                                        </p:tgtEl>
                                        <p:attrNameLst>
                                          <p:attrName>style.visibility</p:attrName>
                                        </p:attrNameLst>
                                      </p:cBhvr>
                                      <p:to>
                                        <p:strVal val="visible"/>
                                      </p:to>
                                    </p:set>
                                    <p:animEffect transition="in" filter="fade">
                                      <p:cBhvr>
                                        <p:cTn id="14" dur="1000"/>
                                        <p:tgtEl>
                                          <p:spTgt spid="182297"/>
                                        </p:tgtEl>
                                      </p:cBhvr>
                                    </p:animEffect>
                                    <p:anim calcmode="lin" valueType="num">
                                      <p:cBhvr>
                                        <p:cTn id="15" dur="1000" fill="hold"/>
                                        <p:tgtEl>
                                          <p:spTgt spid="182297"/>
                                        </p:tgtEl>
                                        <p:attrNameLst>
                                          <p:attrName>ppt_x</p:attrName>
                                        </p:attrNameLst>
                                      </p:cBhvr>
                                      <p:tavLst>
                                        <p:tav tm="0">
                                          <p:val>
                                            <p:strVal val="#ppt_x"/>
                                          </p:val>
                                        </p:tav>
                                        <p:tav tm="100000">
                                          <p:val>
                                            <p:strVal val="#ppt_x"/>
                                          </p:val>
                                        </p:tav>
                                      </p:tavLst>
                                    </p:anim>
                                    <p:anim calcmode="lin" valueType="num">
                                      <p:cBhvr>
                                        <p:cTn id="16" dur="1000" fill="hold"/>
                                        <p:tgtEl>
                                          <p:spTgt spid="18229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82299">
                                            <p:txEl>
                                              <p:pRg st="0" end="0"/>
                                            </p:txEl>
                                          </p:spTgt>
                                        </p:tgtEl>
                                        <p:attrNameLst>
                                          <p:attrName>style.visibility</p:attrName>
                                        </p:attrNameLst>
                                      </p:cBhvr>
                                      <p:to>
                                        <p:strVal val="visible"/>
                                      </p:to>
                                    </p:set>
                                    <p:animEffect transition="in" filter="fade">
                                      <p:cBhvr>
                                        <p:cTn id="19" dur="1000"/>
                                        <p:tgtEl>
                                          <p:spTgt spid="182299">
                                            <p:txEl>
                                              <p:pRg st="0" end="0"/>
                                            </p:txEl>
                                          </p:spTgt>
                                        </p:tgtEl>
                                      </p:cBhvr>
                                    </p:animEffect>
                                    <p:anim calcmode="lin" valueType="num">
                                      <p:cBhvr>
                                        <p:cTn id="20" dur="1000" fill="hold"/>
                                        <p:tgtEl>
                                          <p:spTgt spid="18229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822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3" grpId="0"/>
      <p:bldP spid="1822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72225" y="260350"/>
            <a:ext cx="2184400" cy="1638300"/>
          </a:xfrm>
          <a:noFill/>
        </p:spPr>
      </p:pic>
      <p:sp>
        <p:nvSpPr>
          <p:cNvPr id="2" name="Tytuł 1"/>
          <p:cNvSpPr>
            <a:spLocks noGrp="1"/>
          </p:cNvSpPr>
          <p:nvPr>
            <p:ph type="title"/>
          </p:nvPr>
        </p:nvSpPr>
        <p:spPr>
          <a:xfrm>
            <a:off x="457200" y="332656"/>
            <a:ext cx="5770984" cy="1440160"/>
          </a:xfrm>
        </p:spPr>
        <p:txBody>
          <a:bodyPr/>
          <a:lstStyle/>
          <a:p>
            <a:pPr algn="ctr" eaLnBrk="1" fontAlgn="auto" hangingPunct="1">
              <a:spcAft>
                <a:spcPts val="0"/>
              </a:spcAft>
              <a:defRPr/>
            </a:pPr>
            <a:r>
              <a:rPr lang="pl-PL" sz="2400" smtClean="0"/>
              <a:t>Jeszcze  chwilkę   postój   w   Gruszeczce</a:t>
            </a:r>
            <a:r>
              <a:rPr lang="pl-PL" sz="2800" smtClean="0"/>
              <a:t>……        </a:t>
            </a:r>
            <a:br>
              <a:rPr lang="pl-PL" sz="2800" smtClean="0"/>
            </a:br>
            <a:r>
              <a:rPr lang="pl-PL" sz="2800" smtClean="0"/>
              <a:t>Żeński obóz pracy  </a:t>
            </a:r>
            <a:br>
              <a:rPr lang="pl-PL" sz="2800" smtClean="0"/>
            </a:br>
            <a:endParaRPr lang="pl-PL" sz="2800"/>
          </a:p>
        </p:txBody>
      </p:sp>
      <p:pic>
        <p:nvPicPr>
          <p:cNvPr id="11268" name="Obraz 6" descr="C:\Users\Nysia\Pictures\2018-04\IMG_20180421_165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989138"/>
            <a:ext cx="24479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Obraz 7" descr="C:\Users\Nysia\Pictures\2018-04\20180421_1656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933825"/>
            <a:ext cx="23590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pole tekstowe 8"/>
          <p:cNvSpPr txBox="1">
            <a:spLocks noChangeArrowheads="1"/>
          </p:cNvSpPr>
          <p:nvPr/>
        </p:nvSpPr>
        <p:spPr bwMode="auto">
          <a:xfrm>
            <a:off x="1042988" y="1844675"/>
            <a:ext cx="47529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pl-PL" altLang="pl-PL" sz="1600"/>
              <a:t>Na terenie tego leśnictwa znajdują się jeszcze ruiny niemieckiego nazistowskiego żeńskiego obozu pracy. Dziadek mówił, ze utworzyli go Niemcy w 1944r  a przebywały w nim kobiety, które w 1944r zostały tu przewiezione z obozu z Auschwitz. Była to grupa ok. 1000 więźniarek narodowości żydowskiej. Kobiety budowały szańce oraz okopy, które służyły obronie  Wrocławia i Dolnego Śląska przed zbliżającym się frontem. Nie wiadomo ile kobiet tu zginęło. Jest jednak udokumentowana śmierć jednej z więźniarek, która została tu stracona.  To chyba najsmutniejsze miejsce  w lesie. Kiedy odkrywaliśmy kolejne z siedmiu ruin to miałam wrażenie jakby las w tym miejscu szumiał inaczej, niż ten, blisko mojego domu. Złapałam dziadka za rękę i poprosiłam byśmy opuścili ten smutny kawałek lasu….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zawartości 1"/>
          <p:cNvSpPr>
            <a:spLocks noGrp="1"/>
          </p:cNvSpPr>
          <p:nvPr>
            <p:ph idx="1"/>
          </p:nvPr>
        </p:nvSpPr>
        <p:spPr>
          <a:xfrm>
            <a:off x="457200" y="1524000"/>
            <a:ext cx="4259263" cy="4497388"/>
          </a:xfrm>
        </p:spPr>
        <p:txBody>
          <a:bodyPr/>
          <a:lstStyle/>
          <a:p>
            <a:pPr eaLnBrk="1" hangingPunct="1">
              <a:buFont typeface="Wingdings 2" panose="05020102010507070707" pitchFamily="18" charset="2"/>
              <a:buNone/>
            </a:pPr>
            <a:r>
              <a:rPr lang="pl-PL" altLang="pl-PL" sz="1600" smtClean="0"/>
              <a:t>	Tuż niedaleko cmentarza znajduje się rów przeciwczołgowy, który wykopany został przez Żydowskie więźniarki przywiezione z obozu Auschwitz, a które przebywały na terenie Żeńskiego Obozu Pracy w Gruszeczce.</a:t>
            </a:r>
          </a:p>
        </p:txBody>
      </p:sp>
      <p:sp>
        <p:nvSpPr>
          <p:cNvPr id="3" name="Tytuł 2"/>
          <p:cNvSpPr>
            <a:spLocks noGrp="1"/>
          </p:cNvSpPr>
          <p:nvPr>
            <p:ph type="title"/>
          </p:nvPr>
        </p:nvSpPr>
        <p:spPr>
          <a:xfrm>
            <a:off x="457200" y="152400"/>
            <a:ext cx="8229600" cy="1044352"/>
          </a:xfrm>
        </p:spPr>
        <p:txBody>
          <a:bodyPr>
            <a:normAutofit fontScale="90000"/>
          </a:bodyPr>
          <a:lstStyle/>
          <a:p>
            <a:pPr algn="ctr" eaLnBrk="1" hangingPunct="1">
              <a:defRPr/>
            </a:pPr>
            <a:r>
              <a:rPr lang="pl-PL" sz="3200" smtClean="0"/>
              <a:t>Rów przeciwczołgowy </a:t>
            </a:r>
            <a:br>
              <a:rPr lang="pl-PL" sz="3200" smtClean="0"/>
            </a:br>
            <a:r>
              <a:rPr lang="pl-PL" sz="3200" smtClean="0"/>
              <a:t>w lesie w Gruszeczce</a:t>
            </a:r>
            <a:endParaRPr lang="pl-PL" sz="3200"/>
          </a:p>
        </p:txBody>
      </p:sp>
      <p:pic>
        <p:nvPicPr>
          <p:cNvPr id="12292" name="Obraz 4" descr="Znalezione obrazy dla zapytania rów przeciwczołgowy gruszecz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196975"/>
            <a:ext cx="3529013"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zawartości 2"/>
          <p:cNvSpPr>
            <a:spLocks noGrp="1"/>
          </p:cNvSpPr>
          <p:nvPr>
            <p:ph idx="1"/>
          </p:nvPr>
        </p:nvSpPr>
        <p:spPr>
          <a:xfrm>
            <a:off x="611188" y="1628775"/>
            <a:ext cx="4465637" cy="4238625"/>
          </a:xfrm>
        </p:spPr>
        <p:txBody>
          <a:bodyPr/>
          <a:lstStyle/>
          <a:p>
            <a:pPr algn="just" eaLnBrk="1" hangingPunct="1"/>
            <a:r>
              <a:rPr lang="pl-PL" altLang="pl-PL" sz="1600" smtClean="0"/>
              <a:t>W niewielkiej wsi Baranowice leżącej w Dolinie Baryczy znajduje się szlaban graniczny z lat 1920- 1939.Położony jest na skraju lasu Nadleśnictwa Piaski.Ciekawostką jest to, że jest on w nienaruszonym stanie z tak odległych lat i stanowi żywą historię tego co minęło. Szlaban położony jest w urokliwej alei lipowej a droga do niego jest wybrukowana. Stanowił on granicę między państwami Polski i Niemiec. Dziś prawie pokrywa się z granicą województwa dolnośląskiego i wielkopolskiego. W 2015r. został odrestaurowany. Niemal naprzeciwko szlabanu znajduje się budynek strażnicy, w której przebywali celnicy i żołnierze pilnujący granic.</a:t>
            </a:r>
          </a:p>
        </p:txBody>
      </p:sp>
      <p:sp>
        <p:nvSpPr>
          <p:cNvPr id="2" name="Tytuł 1"/>
          <p:cNvSpPr>
            <a:spLocks noGrp="1"/>
          </p:cNvSpPr>
          <p:nvPr>
            <p:ph type="title"/>
          </p:nvPr>
        </p:nvSpPr>
        <p:spPr/>
        <p:txBody>
          <a:bodyPr/>
          <a:lstStyle/>
          <a:p>
            <a:pPr eaLnBrk="1" fontAlgn="auto" hangingPunct="1">
              <a:spcAft>
                <a:spcPts val="0"/>
              </a:spcAft>
              <a:defRPr/>
            </a:pPr>
            <a:r>
              <a:rPr lang="pl-PL" sz="3200" smtClean="0"/>
              <a:t>Stacja V: Baranowice</a:t>
            </a:r>
            <a:endParaRPr lang="pl-PL" sz="3200"/>
          </a:p>
        </p:txBody>
      </p:sp>
      <p:pic>
        <p:nvPicPr>
          <p:cNvPr id="13316" name="Obraz 5" descr="C:\Users\Nysia\Pictures\2018-04\IMG_20180421_173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60350"/>
            <a:ext cx="29432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Obraz 6" descr="C:\Users\Nysia\Pictures\2018-04\IMG_20180421_1734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773238"/>
            <a:ext cx="28987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Obraz 7" descr="C:\Users\Nysia\Pictures\2018-04\IMG_20180421_1734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716338"/>
            <a:ext cx="31416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1829</TotalTime>
  <Words>592</Words>
  <Application>Microsoft Office PowerPoint</Application>
  <PresentationFormat>Pokaz na ekranie (4:3)</PresentationFormat>
  <Paragraphs>53</Paragraphs>
  <Slides>15</Slides>
  <Notes>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Times New Roman</vt:lpstr>
      <vt:lpstr>Arial</vt:lpstr>
      <vt:lpstr>Constantia</vt:lpstr>
      <vt:lpstr>Wingdings 2</vt:lpstr>
      <vt:lpstr>Batang</vt:lpstr>
      <vt:lpstr>Papier</vt:lpstr>
      <vt:lpstr>Zasłyszane  w  szumie drzew…..</vt:lpstr>
      <vt:lpstr>ZAMIAST WSTĘPU……..</vt:lpstr>
      <vt:lpstr>STACJA I : Stacja Osiek </vt:lpstr>
      <vt:lpstr>Stacja II : Książęca Wieś i leśne                          mogiły</vt:lpstr>
      <vt:lpstr>Stacja III: Szwedzki kamień</vt:lpstr>
      <vt:lpstr>Prezentacja programu PowerPoint</vt:lpstr>
      <vt:lpstr>Jeszcze  chwilkę   postój   w   Gruszeczce……         Żeński obóz pracy   </vt:lpstr>
      <vt:lpstr>Rów przeciwczołgowy  w lesie w Gruszeczce</vt:lpstr>
      <vt:lpstr>Stacja V: Baranowice</vt:lpstr>
      <vt:lpstr>Stacja VI :Sułów</vt:lpstr>
      <vt:lpstr>Stacja VII :Leśnictwo Wilkowo i granica Państwa Polskiego           ustanowiona na mocy Traktatu Wersalskiego</vt:lpstr>
      <vt:lpstr>Stacja VIII: Diabelskie   widły</vt:lpstr>
      <vt:lpstr>Stacja IX: Ruskie łąki</vt:lpstr>
      <vt:lpstr>Tu  wyprawa   nasza  się  kończy…..</vt:lpstr>
      <vt:lpstr>Bibliografia, Netografia</vt:lpstr>
    </vt:vector>
  </TitlesOfParts>
  <Company>Szkoła Podstawowa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 1993/94</dc:title>
  <dc:creator>Szkoła Podstawoaw</dc:creator>
  <cp:lastModifiedBy>Mariusz Świerczek</cp:lastModifiedBy>
  <cp:revision>317</cp:revision>
  <cp:lastPrinted>1601-01-01T00:00:00Z</cp:lastPrinted>
  <dcterms:created xsi:type="dcterms:W3CDTF">2006-03-24T14:15:00Z</dcterms:created>
  <dcterms:modified xsi:type="dcterms:W3CDTF">2018-05-10T05:16:53Z</dcterms:modified>
</cp:coreProperties>
</file>