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57" r:id="rId5"/>
    <p:sldId id="272" r:id="rId6"/>
    <p:sldId id="260" r:id="rId7"/>
    <p:sldId id="265" r:id="rId8"/>
    <p:sldId id="266" r:id="rId9"/>
    <p:sldId id="275" r:id="rId10"/>
    <p:sldId id="267" r:id="rId11"/>
    <p:sldId id="261" r:id="rId12"/>
    <p:sldId id="268" r:id="rId13"/>
    <p:sldId id="279" r:id="rId14"/>
    <p:sldId id="262" r:id="rId15"/>
    <p:sldId id="269" r:id="rId16"/>
    <p:sldId id="280" r:id="rId17"/>
    <p:sldId id="273" r:id="rId18"/>
    <p:sldId id="263" r:id="rId19"/>
    <p:sldId id="270" r:id="rId20"/>
    <p:sldId id="271" r:id="rId21"/>
    <p:sldId id="281" r:id="rId22"/>
    <p:sldId id="274" r:id="rId23"/>
    <p:sldId id="264" r:id="rId2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CC66"/>
    <a:srgbClr val="FFCCFF"/>
    <a:srgbClr val="99FF99"/>
    <a:srgbClr val="008000"/>
    <a:srgbClr val="FFFF00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330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D2E5D9-9687-4723-A9FA-F4E7C59D30D9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6D9D5C-12E0-40CB-B1D6-476D0C63A79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435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29675-DBF4-4163-A45D-0EAE0117EF58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9370-4049-43FA-B921-BB1AF2FEF807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7F3A-F761-4BA3-A480-B8697ED33B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CA0B6-A404-4D76-A4FE-5F20254DE654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2329D-B88A-49CD-BA0E-BFE0DEC3DA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644CD-0F65-41D4-8374-62B0CA27B130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1C7F4-C98D-4BCD-8C0E-514BC93B6E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A298-0B9D-4557-A09C-0892B4BEB777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D8CD-CE13-4494-9E5E-9FB58505666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D98ED-8FCB-4CC2-BA47-7853B6EF3CE9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15D2-81CB-41A9-9EDA-5D2365E80CB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79EF7-1292-4EAA-8AFC-CE68042A5AF8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05891-5D8B-4734-AB61-B13022CCAA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95E8-C585-4F36-8CD1-7B211068A799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805C1-A260-4A4D-98D1-D66A259C18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BFDE4-6435-4179-946D-3B4BAB617C67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DCF4-0044-4F0A-A99B-F79CA19A73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529C-6824-43A4-BCFD-C2AEEA7182FD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61502-74B7-4CB0-A137-A9AB0172E1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F8D3B-3B52-485E-8542-88EF67B7AE05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F103F-2898-452D-846F-EF06201449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2AC1-E55E-4FAD-B73C-3B146586A82E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2A397-1D13-4B36-839F-AF8989AC3B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2C63D9-33AD-4882-B5C9-6699AD0E5B0C}" type="datetimeFigureOut">
              <a:rPr lang="pl-PL"/>
              <a:pPr>
                <a:defRPr/>
              </a:pPr>
              <a:t>2016-10-25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814DDA-31B4-4C43-9395-AB6BAFDF99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edukacja.barycz.pl/zasoby/mini_z1.php?id_picture=1921&amp;ext=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kacja.barycz.pl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IMG_37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11188" y="404813"/>
            <a:ext cx="78486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5400" b="1">
                <a:solidFill>
                  <a:srgbClr val="FFFF00"/>
                </a:solidFill>
              </a:rPr>
              <a:t>SZLAKIEM SIEDLISK NATURA 2000</a:t>
            </a:r>
          </a:p>
          <a:p>
            <a:pPr algn="ctr">
              <a:spcBef>
                <a:spcPct val="50000"/>
              </a:spcBef>
            </a:pPr>
            <a:r>
              <a:rPr lang="pl-PL" sz="5400" b="1">
                <a:solidFill>
                  <a:srgbClr val="FFFF00"/>
                </a:solidFill>
              </a:rPr>
              <a:t>W DOLINIE BARYCZY.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116013" y="5300663"/>
            <a:ext cx="6551612" cy="7620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400" b="1">
                <a:solidFill>
                  <a:srgbClr val="FFFF00"/>
                </a:solidFill>
              </a:rPr>
              <a:t>Wycieczka rowerowa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5"/>
          <p:cNvSpPr txBox="1">
            <a:spLocks noChangeArrowheads="1"/>
          </p:cNvSpPr>
          <p:nvPr/>
        </p:nvSpPr>
        <p:spPr bwMode="auto">
          <a:xfrm>
            <a:off x="323850" y="2492375"/>
            <a:ext cx="381635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i="1"/>
              <a:t>Co to jest łąka trzęślicowa???</a:t>
            </a:r>
            <a:r>
              <a:rPr lang="pl-PL" i="1"/>
              <a:t> </a:t>
            </a:r>
          </a:p>
          <a:p>
            <a:pPr>
              <a:spcBef>
                <a:spcPct val="50000"/>
              </a:spcBef>
            </a:pPr>
            <a:r>
              <a:rPr lang="pl-PL" i="1"/>
              <a:t>To bogate florystycznie zbiorowisko łąkowe. Powstają na glebach zmiennowilgotnych, często ubogich, w warunkach sporadycznych pokosów, najwyżej raz w roku, zwykle w sierpniu lub wrześniu. Siano z tych łąk nie ma dużej wartości odżywczej i było niegdyś wykorzystywane na ściółkę dla zwierząt. Dziś wraz z zanikiem specyficznego użytkowania giną te siedliska.</a:t>
            </a:r>
          </a:p>
        </p:txBody>
      </p:sp>
      <p:pic>
        <p:nvPicPr>
          <p:cNvPr id="11267" name="Picture 14" descr="Dacytlorhiza majal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213100"/>
            <a:ext cx="4427537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sz="5400" b="1" smtClean="0">
                <a:solidFill>
                  <a:srgbClr val="008000"/>
                </a:solidFill>
                <a:latin typeface="Arial Rounded MT Bold" pitchFamily="34" charset="0"/>
              </a:rPr>
              <a:t>2. ŁĄ</a:t>
            </a:r>
            <a:r>
              <a:rPr lang="pl-PL" sz="5400" smtClean="0">
                <a:solidFill>
                  <a:srgbClr val="008000"/>
                </a:solidFill>
                <a:latin typeface="Arial Rounded MT Bold" pitchFamily="34" charset="0"/>
              </a:rPr>
              <a:t>KA TRZ</a:t>
            </a:r>
            <a:r>
              <a:rPr lang="pl-PL" sz="5400" b="1" smtClean="0">
                <a:solidFill>
                  <a:srgbClr val="008000"/>
                </a:solidFill>
                <a:latin typeface="Arial Rounded MT Bold" pitchFamily="34" charset="0"/>
              </a:rPr>
              <a:t>ĘŚ</a:t>
            </a:r>
            <a:r>
              <a:rPr lang="pl-PL" sz="5400" smtClean="0">
                <a:solidFill>
                  <a:srgbClr val="008000"/>
                </a:solidFill>
                <a:latin typeface="Arial Rounded MT Bold" pitchFamily="34" charset="0"/>
              </a:rPr>
              <a:t>LICOWA</a:t>
            </a:r>
          </a:p>
        </p:txBody>
      </p:sp>
      <p:pic>
        <p:nvPicPr>
          <p:cNvPr id="5122" name="Picture 2" descr="C:\Users\Damian\Desktop\CAM01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93528">
            <a:off x="5086350" y="1666875"/>
            <a:ext cx="37449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Damian\Desktop\CAM01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30939">
            <a:off x="4837113" y="3419475"/>
            <a:ext cx="39020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Damian\Desktop\CAM01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06197">
            <a:off x="4451350" y="2470150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Damian\Desktop\CAM010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86709">
            <a:off x="973138" y="3314700"/>
            <a:ext cx="36718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Users\Damian\Desktop\CAM0101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76938">
            <a:off x="4284663" y="1514475"/>
            <a:ext cx="42830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C:\Users\Damian\Desktop\CAM010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98503">
            <a:off x="4271963" y="2306638"/>
            <a:ext cx="31305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C:\Users\Damian\Desktop\CAM0100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677340">
            <a:off x="4368800" y="1809750"/>
            <a:ext cx="437991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C:\Users\Damian\Desktop\CAM0102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955343">
            <a:off x="2916238" y="2997200"/>
            <a:ext cx="454183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Symbol zastępczy zawartości 2"/>
          <p:cNvSpPr>
            <a:spLocks noGrp="1"/>
          </p:cNvSpPr>
          <p:nvPr>
            <p:ph idx="4294967295"/>
          </p:nvPr>
        </p:nvSpPr>
        <p:spPr>
          <a:xfrm>
            <a:off x="827088" y="1412875"/>
            <a:ext cx="7345362" cy="892175"/>
          </a:xfrm>
          <a:solidFill>
            <a:srgbClr val="FFCCFF"/>
          </a:solidFill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sz="2400" b="1" smtClean="0"/>
              <a:t>Następnie udajemy się na łąkę trzęślicową w Dębnicy,        przy ulicy Ostrowskiej.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ŁĄ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KA TRZ</a:t>
            </a:r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ĘŚ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LICOWA</a:t>
            </a:r>
          </a:p>
        </p:txBody>
      </p:sp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>
          <a:xfrm>
            <a:off x="107950" y="1600200"/>
            <a:ext cx="3455988" cy="14684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2400" smtClean="0"/>
              <a:t>Występuje tutaj ogromna bioróżnorodność roślin, nawet kilkadziesiąt gatunków. Rosną na niej charakterystyczne rośliny takie jak: </a:t>
            </a:r>
          </a:p>
        </p:txBody>
      </p:sp>
      <p:pic>
        <p:nvPicPr>
          <p:cNvPr id="12292" name="Picture 16" descr="Geum riv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30374">
            <a:off x="3492500" y="2349500"/>
            <a:ext cx="5421313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250825" y="5157788"/>
            <a:ext cx="453707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Kuklik zwisły        (Geum rivale)</a:t>
            </a:r>
          </a:p>
        </p:txBody>
      </p:sp>
      <p:pic>
        <p:nvPicPr>
          <p:cNvPr id="20498" name="Picture 18" descr="Cirsium palust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44437">
            <a:off x="5003800" y="1700213"/>
            <a:ext cx="3654425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250825" y="5157788"/>
            <a:ext cx="453707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Ostrożeń błotny (Cirsium palustre)</a:t>
            </a:r>
          </a:p>
        </p:txBody>
      </p:sp>
      <p:pic>
        <p:nvPicPr>
          <p:cNvPr id="20500" name="Picture 20" descr="IMG_208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7602">
            <a:off x="3635375" y="1916113"/>
            <a:ext cx="4989513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250825" y="5157788"/>
            <a:ext cx="453707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Czarcikęs łąkowy (Succisa pratensis)</a:t>
            </a:r>
          </a:p>
        </p:txBody>
      </p:sp>
      <p:pic>
        <p:nvPicPr>
          <p:cNvPr id="20502" name="Picture 22" descr="IMG_39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4646">
            <a:off x="3348038" y="1844675"/>
            <a:ext cx="5364162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250825" y="5229225"/>
            <a:ext cx="453707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Trzęślica modra (Molinia caerulea)</a:t>
            </a:r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 flipV="1">
            <a:off x="2916238" y="3429000"/>
            <a:ext cx="863600" cy="1944688"/>
          </a:xfrm>
          <a:prstGeom prst="line">
            <a:avLst/>
          </a:prstGeom>
          <a:noFill/>
          <a:ln w="57150">
            <a:solidFill>
              <a:srgbClr val="FF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 flipV="1">
            <a:off x="2916238" y="2636838"/>
            <a:ext cx="3743325" cy="2663825"/>
          </a:xfrm>
          <a:prstGeom prst="line">
            <a:avLst/>
          </a:prstGeom>
          <a:noFill/>
          <a:ln w="57150">
            <a:solidFill>
              <a:srgbClr val="FF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pic>
        <p:nvPicPr>
          <p:cNvPr id="20506" name="Picture 26" descr="IMG_39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11784">
            <a:off x="3419475" y="1700213"/>
            <a:ext cx="4987925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250825" y="5229225"/>
            <a:ext cx="453707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Krwiściąg lekarski (Sanguisorba officinalis)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7" grpId="0" animBg="1"/>
      <p:bldP spid="20499" grpId="0" animBg="1"/>
      <p:bldP spid="20501" grpId="0" animBg="1"/>
      <p:bldP spid="20503" grpId="0" animBg="1"/>
      <p:bldP spid="20504" grpId="0" animBg="1"/>
      <p:bldP spid="20505" grpId="0" animBg="1"/>
      <p:bldP spid="205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ŁĄ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KA TRZ</a:t>
            </a:r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ĘŚ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LICOWA</a:t>
            </a:r>
          </a:p>
        </p:txBody>
      </p:sp>
      <p:sp>
        <p:nvSpPr>
          <p:cNvPr id="13315" name="Symbol zastępczy zawartości 2"/>
          <p:cNvSpPr>
            <a:spLocks/>
          </p:cNvSpPr>
          <p:nvPr/>
        </p:nvSpPr>
        <p:spPr bwMode="auto">
          <a:xfrm>
            <a:off x="250825" y="1700213"/>
            <a:ext cx="43926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>
                <a:latin typeface="Calibri" pitchFamily="34" charset="0"/>
              </a:rPr>
              <a:t>Na łące trzęślicowej występuje gatunek podlegający częściowej ochronie prawnej. To jedno z nielicznych stanowisko tej rośliny w powiecie ostrowskim.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pl-PL" sz="3200">
              <a:latin typeface="Calibri" pitchFamily="34" charset="0"/>
            </a:endParaRPr>
          </a:p>
        </p:txBody>
      </p:sp>
      <p:pic>
        <p:nvPicPr>
          <p:cNvPr id="13316" name="Picture 6" descr="Dactylorhiza majal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5388" y="1341438"/>
            <a:ext cx="413861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50825" y="5157788"/>
            <a:ext cx="453707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Storczyk szerokolistny (Dactylorhiza majalis)</a:t>
            </a:r>
          </a:p>
        </p:txBody>
      </p:sp>
      <p:sp>
        <p:nvSpPr>
          <p:cNvPr id="28679" name="Symbol zastępczy zawartości 2"/>
          <p:cNvSpPr>
            <a:spLocks/>
          </p:cNvSpPr>
          <p:nvPr/>
        </p:nvSpPr>
        <p:spPr bwMode="auto">
          <a:xfrm>
            <a:off x="250825" y="4652963"/>
            <a:ext cx="5616575" cy="1728787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 b="1"/>
              <a:t>Czy wiesz, że???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/>
              <a:t>Roślina ta żyje w symbiozie z grzybami, jest trująca, na liściach posiada charakterystyczne czarne plamki. </a:t>
            </a:r>
            <a:endParaRPr lang="pl-PL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867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  <p:bldP spid="286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5111750" cy="711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>
                <a:latin typeface="Comic Sans MS" pitchFamily="66" charset="0"/>
              </a:rPr>
              <a:t>SPRAWDŹ SIĘ!!!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68313" y="1654175"/>
            <a:ext cx="7272337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2400">
                <a:latin typeface="Calibri" pitchFamily="34" charset="0"/>
              </a:rPr>
              <a:t>Łąki trzęślicowe to siedliska zagrożone wymarciem, ginące w regionie Doliny Baryczy i kraju. </a:t>
            </a:r>
          </a:p>
          <a:p>
            <a:r>
              <a:rPr lang="pl-PL" sz="2400" b="1">
                <a:latin typeface="Calibri" pitchFamily="34" charset="0"/>
              </a:rPr>
              <a:t>Zaproponuj dwa działania, które pozwolą zachować łąki trzęślicowe i charakterystyczną dla nich florę.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68313" y="3573463"/>
            <a:ext cx="7272337" cy="1323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pl-PL" sz="2000"/>
              <a:t>…………………………………………………………………..</a:t>
            </a:r>
          </a:p>
          <a:p>
            <a:pPr marL="342900" indent="-342900">
              <a:buFontTx/>
              <a:buAutoNum type="alphaLcParenR"/>
            </a:pPr>
            <a:endParaRPr lang="pl-PL" sz="2000"/>
          </a:p>
          <a:p>
            <a:pPr marL="342900" indent="-342900">
              <a:buFontTx/>
              <a:buAutoNum type="alphaLcParenR"/>
            </a:pPr>
            <a:r>
              <a:rPr lang="pl-PL" sz="2000"/>
              <a:t>…………………………………………………………………..</a:t>
            </a:r>
          </a:p>
          <a:p>
            <a:pPr marL="342900" indent="-342900"/>
            <a:endParaRPr lang="pl-PL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3. </a:t>
            </a:r>
            <a:r>
              <a:rPr lang="pl-PL" sz="6000" b="1" smtClean="0">
                <a:solidFill>
                  <a:srgbClr val="008000"/>
                </a:solidFill>
                <a:latin typeface="Comic Sans MS" pitchFamily="66" charset="0"/>
              </a:rPr>
              <a:t>ŁĄ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KA </a:t>
            </a:r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Ś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WIE</a:t>
            </a:r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Ż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A</a:t>
            </a:r>
          </a:p>
        </p:txBody>
      </p:sp>
      <p:pic>
        <p:nvPicPr>
          <p:cNvPr id="6146" name="Picture 2" descr="C:\Users\Damian\Desktop\CAM01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41693">
            <a:off x="3851275" y="1557338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Damian\Desktop\CAM01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0821">
            <a:off x="4067175" y="3213100"/>
            <a:ext cx="4716463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Damian\Desktop\CAM01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438275"/>
            <a:ext cx="3148012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Damian\Desktop\CAM010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176826">
            <a:off x="3764756" y="2724944"/>
            <a:ext cx="2932113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C:\Users\Damian\Desktop\CAM010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2113" y="3789363"/>
            <a:ext cx="367188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50" cy="965200"/>
          </a:xfrm>
          <a:solidFill>
            <a:srgbClr val="FFCC66"/>
          </a:solidFill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sz="2400" b="1" smtClean="0"/>
              <a:t>Kolejnym punktem zwiedzania jest łąka świeża, znajdująca się również w Dębnicy, przy ulicy Litewskiej.</a:t>
            </a:r>
          </a:p>
        </p:txBody>
      </p:sp>
      <p:sp>
        <p:nvSpPr>
          <p:cNvPr id="15369" name="Text Box 13"/>
          <p:cNvSpPr txBox="1">
            <a:spLocks noChangeArrowheads="1"/>
          </p:cNvSpPr>
          <p:nvPr/>
        </p:nvSpPr>
        <p:spPr bwMode="auto">
          <a:xfrm>
            <a:off x="323850" y="3284538"/>
            <a:ext cx="4319588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i="1"/>
              <a:t>Co to jest łąka świeża?</a:t>
            </a:r>
          </a:p>
          <a:p>
            <a:pPr>
              <a:spcBef>
                <a:spcPct val="50000"/>
              </a:spcBef>
            </a:pPr>
            <a:r>
              <a:rPr lang="pl-PL" i="1"/>
              <a:t>Niżowe i górskie antropogeniczne zbiorowiska użytków zielonych,powstałych na żyznych, świeżych (niezbyt wilgotnych i nie suchych) glebach mineralnych bez śladów zabagnienia. Łąki są bogatymi florystycznie, wysokoproduktywnymi, wielokośnymi zbiorowiskami rozwijającymi się na niżu lub niższych położeniach w górach.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229600" cy="1143000"/>
          </a:xfrm>
        </p:spPr>
        <p:txBody>
          <a:bodyPr/>
          <a:lstStyle/>
          <a:p>
            <a:pPr eaLnBrk="1" hangingPunct="1"/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ŁĄ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KA </a:t>
            </a:r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Ś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WIE</a:t>
            </a:r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Ż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A</a:t>
            </a:r>
          </a:p>
        </p:txBody>
      </p:sp>
      <p:sp>
        <p:nvSpPr>
          <p:cNvPr id="16387" name="Symbol zastępczy zawartości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3106738" cy="11080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2400" smtClean="0"/>
              <a:t>Na łące świeżej można spotkać  wiele pospolitych roślin, np. </a:t>
            </a:r>
          </a:p>
        </p:txBody>
      </p:sp>
      <p:pic>
        <p:nvPicPr>
          <p:cNvPr id="16388" name="Picture 11" descr="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08716">
            <a:off x="3348038" y="2133600"/>
            <a:ext cx="5564187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50825" y="5229225"/>
            <a:ext cx="4537075" cy="10668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Firletka poszarpana (Lychnis flos-cuculi)</a:t>
            </a:r>
          </a:p>
        </p:txBody>
      </p:sp>
      <p:pic>
        <p:nvPicPr>
          <p:cNvPr id="29709" name="Picture 13" descr="IMG_70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02630">
            <a:off x="3708400" y="1989138"/>
            <a:ext cx="4727575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50825" y="5229225"/>
            <a:ext cx="4537075" cy="10668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Knieć błotna        (Caltha palustris)</a:t>
            </a:r>
          </a:p>
        </p:txBody>
      </p:sp>
      <p:pic>
        <p:nvPicPr>
          <p:cNvPr id="29711" name="Picture 15" descr="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77586">
            <a:off x="3779838" y="2060575"/>
            <a:ext cx="4716462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250825" y="5300663"/>
            <a:ext cx="4537075" cy="10668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Stokrotka pospolita        (Bellis perennis)</a:t>
            </a:r>
          </a:p>
        </p:txBody>
      </p:sp>
      <p:pic>
        <p:nvPicPr>
          <p:cNvPr id="29713" name="Picture 17" descr="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1484313"/>
            <a:ext cx="5275262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250825" y="5300663"/>
            <a:ext cx="6553200" cy="10668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Złocień zwyczajny        (Chrysanthemum leucanthemum)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 animBg="1"/>
      <p:bldP spid="29710" grpId="0" animBg="1"/>
      <p:bldP spid="29712" grpId="0" animBg="1"/>
      <p:bldP spid="297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5111750" cy="7112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>
                <a:latin typeface="Comic Sans MS" pitchFamily="66" charset="0"/>
              </a:rPr>
              <a:t>SPRAWDŹ SIĘ!!!</a:t>
            </a:r>
          </a:p>
        </p:txBody>
      </p:sp>
      <p:pic>
        <p:nvPicPr>
          <p:cNvPr id="17412" name="Picture 4" descr="http://edukacja.barycz.pl/zasoby/mini_z1.php?id_picture=1921&amp;ext=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5835650" y="2178050"/>
            <a:ext cx="33083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68313" y="1412875"/>
            <a:ext cx="6570662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2400"/>
              <a:t>Dla łąk charakterystyczne są przede wszystkim trawy. </a:t>
            </a:r>
            <a:r>
              <a:rPr lang="pl-PL" sz="2400" b="1"/>
              <a:t>Skreśl błędne informacje na temat pokazanego gatunku. 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68313" y="2997200"/>
            <a:ext cx="5183187" cy="193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pl-PL" sz="2000"/>
              <a:t>Kwiatostan to wiecha / kłos.</a:t>
            </a:r>
          </a:p>
          <a:p>
            <a:pPr marL="342900" indent="-342900">
              <a:buFontTx/>
              <a:buAutoNum type="alphaLcParenR"/>
            </a:pPr>
            <a:r>
              <a:rPr lang="pl-PL" sz="2000"/>
              <a:t>System korzeniowy jest palowy / wiązkowy.</a:t>
            </a:r>
          </a:p>
          <a:p>
            <a:pPr marL="342900" indent="-342900">
              <a:buFontTx/>
              <a:buAutoNum type="alphaLcParenR"/>
            </a:pPr>
            <a:r>
              <a:rPr lang="pl-PL" sz="2000"/>
              <a:t>Liście posiadają nerwację pierzastą / równoległą.</a:t>
            </a:r>
          </a:p>
          <a:p>
            <a:pPr marL="342900" indent="-342900">
              <a:buFontTx/>
              <a:buAutoNum type="alphaLcParenR"/>
            </a:pPr>
            <a:r>
              <a:rPr lang="pl-PL" sz="2000"/>
              <a:t>Liście są siedzące / długoogonkowe.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IMG_16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38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341438"/>
            <a:ext cx="6372225" cy="347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11" descr="DSC016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620713"/>
            <a:ext cx="7704138" cy="577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8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38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6"/>
          <p:cNvSpPr txBox="1">
            <a:spLocks noChangeArrowheads="1"/>
          </p:cNvSpPr>
          <p:nvPr/>
        </p:nvSpPr>
        <p:spPr bwMode="auto">
          <a:xfrm>
            <a:off x="395288" y="2781300"/>
            <a:ext cx="3960812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i="1"/>
              <a:t>Co to jest łęg olszowy?</a:t>
            </a:r>
          </a:p>
          <a:p>
            <a:pPr>
              <a:spcBef>
                <a:spcPct val="50000"/>
              </a:spcBef>
            </a:pPr>
            <a:r>
              <a:rPr lang="pl-PL" i="1"/>
              <a:t>To zespół leśny należący do lasów wilgotnych, kształtujący się w lekko zabagnionych dolinach cieków. Warstwę drzew tworzą olsza czarna (zwykle dominująca) oraz jesion wyniosły. Gleby tego zbiorowiska charakteryzują się odczynem obojętnym i dużą żyznością. Zbiorowisko występuje na glebach mokrych, w dolinach wolno płynących cieków wodnych </a:t>
            </a:r>
          </a:p>
        </p:txBody>
      </p:sp>
      <p:sp>
        <p:nvSpPr>
          <p:cNvPr id="1945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5400" b="1" smtClean="0">
                <a:solidFill>
                  <a:srgbClr val="008000"/>
                </a:solidFill>
                <a:latin typeface="Arial Rounded MT Bold" pitchFamily="34" charset="0"/>
              </a:rPr>
              <a:t>4. ŁĘG OLSZOWY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557338"/>
            <a:ext cx="34210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Damian\Desktop\CAM01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0" y="1341438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C:\Users\Damian\Desktop\CAM010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8013" y="1196975"/>
            <a:ext cx="34559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 descr="C:\Users\Damian\Desktop\CAM010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1268413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C:\Users\Damian\Desktop\CAM010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2636838"/>
            <a:ext cx="25923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13" descr="C:\Users\Damian\Desktop\CAM010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79613" y="3789363"/>
            <a:ext cx="3735387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5" descr="C:\Users\Damian\Desktop\CAM01049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3644900"/>
            <a:ext cx="3544888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Symbol zastępczy zawartości 2"/>
          <p:cNvSpPr>
            <a:spLocks/>
          </p:cNvSpPr>
          <p:nvPr/>
        </p:nvSpPr>
        <p:spPr bwMode="auto">
          <a:xfrm>
            <a:off x="395288" y="1412875"/>
            <a:ext cx="8424862" cy="892175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 b="1">
                <a:latin typeface="Calibri" pitchFamily="34" charset="0"/>
              </a:rPr>
              <a:t>Ostatnim punktem wycieczki jest łęg olszowy w rezerwacie przyrody Wydymacz  w Antoninie.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sz="5400" b="1" smtClean="0">
                <a:solidFill>
                  <a:srgbClr val="008000"/>
                </a:solidFill>
                <a:latin typeface="Arial Rounded MT Bold" pitchFamily="34" charset="0"/>
              </a:rPr>
              <a:t>ŁĘG OLSZOWY</a:t>
            </a:r>
          </a:p>
        </p:txBody>
      </p:sp>
      <p:sp>
        <p:nvSpPr>
          <p:cNvPr id="20483" name="Symbol zastępczy zawartości 2"/>
          <p:cNvSpPr>
            <a:spLocks/>
          </p:cNvSpPr>
          <p:nvPr/>
        </p:nvSpPr>
        <p:spPr bwMode="auto">
          <a:xfrm>
            <a:off x="457200" y="1600200"/>
            <a:ext cx="31067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2400">
                <a:latin typeface="Calibri" pitchFamily="34" charset="0"/>
              </a:rPr>
              <a:t>W łęgu rosną takie leśne rośliny wilgociolubne np..: </a:t>
            </a:r>
          </a:p>
        </p:txBody>
      </p:sp>
      <p:pic>
        <p:nvPicPr>
          <p:cNvPr id="20484" name="Picture 16" descr="IMG_94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46200">
            <a:off x="3276600" y="2205038"/>
            <a:ext cx="56007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250825" y="5229225"/>
            <a:ext cx="4537075" cy="10668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Psianka słodkogórz (Solanum dulcamara)</a:t>
            </a:r>
          </a:p>
        </p:txBody>
      </p:sp>
      <p:pic>
        <p:nvPicPr>
          <p:cNvPr id="30738" name="Picture 18" descr="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83201">
            <a:off x="4025900" y="1751013"/>
            <a:ext cx="514826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250825" y="5229225"/>
            <a:ext cx="4537075" cy="10668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Kosacic żółty            (Iris pseudacorus)</a:t>
            </a:r>
          </a:p>
        </p:txBody>
      </p:sp>
      <p:pic>
        <p:nvPicPr>
          <p:cNvPr id="30740" name="Picture 20" descr="IMG_16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49460">
            <a:off x="3492500" y="1773238"/>
            <a:ext cx="5276850" cy="395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" y="5300663"/>
            <a:ext cx="4537075" cy="10668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Niecierpek pospolity            (Impatiens noli-tangere)</a:t>
            </a:r>
          </a:p>
        </p:txBody>
      </p:sp>
      <p:pic>
        <p:nvPicPr>
          <p:cNvPr id="30742" name="Picture 22" descr="IMG_2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08794">
            <a:off x="4356100" y="1196975"/>
            <a:ext cx="36861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250825" y="5300663"/>
            <a:ext cx="4537075" cy="10668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Ostrożeń warzywny            (Cirsium oleraceum)</a:t>
            </a:r>
          </a:p>
        </p:txBody>
      </p:sp>
      <p:pic>
        <p:nvPicPr>
          <p:cNvPr id="30744" name="Picture 24" descr="Viburnum opulus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47922">
            <a:off x="2555875" y="2205038"/>
            <a:ext cx="5205413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250825" y="5300663"/>
            <a:ext cx="4537075" cy="10668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Kalina koralowa            (Viburnum opulus)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 animBg="1"/>
      <p:bldP spid="30739" grpId="0" animBg="1"/>
      <p:bldP spid="30741" grpId="0" animBg="1"/>
      <p:bldP spid="30743" grpId="0" animBg="1"/>
      <p:bldP spid="307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7200" smtClean="0">
                <a:solidFill>
                  <a:srgbClr val="008000"/>
                </a:solidFill>
                <a:latin typeface="Arial Rounded MT Bold" pitchFamily="34" charset="0"/>
              </a:rPr>
              <a:t>NATURA 2000</a:t>
            </a:r>
            <a:r>
              <a:rPr lang="pl-PL" sz="720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pl-PL" sz="7200" smtClean="0">
                <a:solidFill>
                  <a:srgbClr val="008000"/>
                </a:solidFill>
                <a:latin typeface="Arial Rounded MT Bold" pitchFamily="34" charset="0"/>
              </a:rPr>
              <a:t>to:</a:t>
            </a:r>
          </a:p>
        </p:txBody>
      </p:sp>
      <p:sp>
        <p:nvSpPr>
          <p:cNvPr id="307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2400" smtClean="0"/>
              <a:t>Program sieci obszarów objętych ochroną przyrody na terytorium Unii Europejskiej. Celem programu jest zachowanie określonych typów siedlisk przyrodniczych oraz gatunków, które uważane są za cenne i zagrożone w skali całej Europy. Podstawą programu Natura 2000 są dwie unijne dyrektywy – ptasia i siedliskowa.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38160">
            <a:off x="5086350" y="2495550"/>
            <a:ext cx="36734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" descr="Daphne mezere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0"/>
            <a:ext cx="4932362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8" descr="Daphne mezereum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7513" y="3170238"/>
            <a:ext cx="4916487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Symbol zastępczy zawartości 2"/>
          <p:cNvSpPr>
            <a:spLocks/>
          </p:cNvSpPr>
          <p:nvPr/>
        </p:nvSpPr>
        <p:spPr bwMode="auto">
          <a:xfrm>
            <a:off x="0" y="1628775"/>
            <a:ext cx="43926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>
                <a:latin typeface="Calibri" pitchFamily="34" charset="0"/>
              </a:rPr>
              <a:t>W łęgu można spotkać ciekawy krzew podlegający ochronie ścisłej, rzadki w Wielkopolsce.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pl-PL" sz="3200">
              <a:latin typeface="Calibri" pitchFamily="34" charset="0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50825" y="5157788"/>
            <a:ext cx="4537075" cy="10668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Wawrzynek wilczełyko (Daphne mezereum)</a:t>
            </a:r>
          </a:p>
        </p:txBody>
      </p:sp>
      <p:sp>
        <p:nvSpPr>
          <p:cNvPr id="31750" name="Symbol zastępczy zawartości 2"/>
          <p:cNvSpPr>
            <a:spLocks/>
          </p:cNvSpPr>
          <p:nvPr/>
        </p:nvSpPr>
        <p:spPr bwMode="auto">
          <a:xfrm>
            <a:off x="250825" y="4797425"/>
            <a:ext cx="5976938" cy="1728788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 b="1"/>
              <a:t>Czy wiesz, że???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/>
              <a:t>Krzew jest silnie trujący, zjedzenie kilkunastu jagód jest dawką śmiertelną dla człowieka, kwiaty zakwitają już w lutym. </a:t>
            </a:r>
            <a:endParaRPr lang="pl-PL" sz="3200"/>
          </a:p>
        </p:txBody>
      </p:sp>
      <p:sp>
        <p:nvSpPr>
          <p:cNvPr id="21511" name="Tytuł 1"/>
          <p:cNvSpPr>
            <a:spLocks/>
          </p:cNvSpPr>
          <p:nvPr/>
        </p:nvSpPr>
        <p:spPr bwMode="auto">
          <a:xfrm>
            <a:off x="0" y="188913"/>
            <a:ext cx="6084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l-PL" sz="5400" b="1">
                <a:solidFill>
                  <a:srgbClr val="008000"/>
                </a:solidFill>
                <a:latin typeface="Arial Rounded MT Bold" pitchFamily="34" charset="0"/>
              </a:rPr>
              <a:t>ŁĘG OLSZOWY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317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5111750" cy="7112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>
                <a:latin typeface="Comic Sans MS" pitchFamily="66" charset="0"/>
              </a:rPr>
              <a:t>SPRAWDŹ SIĘ!!!</a:t>
            </a:r>
          </a:p>
        </p:txBody>
      </p:sp>
      <p:sp>
        <p:nvSpPr>
          <p:cNvPr id="22532" name="Text Box 45"/>
          <p:cNvSpPr txBox="1">
            <a:spLocks noChangeArrowheads="1"/>
          </p:cNvSpPr>
          <p:nvPr/>
        </p:nvSpPr>
        <p:spPr bwMode="auto">
          <a:xfrm>
            <a:off x="539750" y="1341438"/>
            <a:ext cx="7848600" cy="24749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/>
              <a:t>Łęg olszowy to ekosystem o warstwowej strukturze. </a:t>
            </a:r>
          </a:p>
          <a:p>
            <a:pPr>
              <a:spcBef>
                <a:spcPct val="50000"/>
              </a:spcBef>
            </a:pPr>
            <a:r>
              <a:rPr lang="pl-PL" sz="2400" b="1"/>
              <a:t>Obok poszczególnych pięter roślinnych wpisz po dwa charakterystyczne gatunki</a:t>
            </a:r>
            <a:r>
              <a:rPr lang="pl-PL" sz="2400"/>
              <a:t>: </a:t>
            </a:r>
            <a:r>
              <a:rPr lang="pl-PL" sz="2400" i="1"/>
              <a:t>olsza czarna, wawrzynek wilczełyko, kosaciec żółty, jesion wyniosły, niecierpek pospolity, kruszyna pospolita, pokrzywa zwyczajna. </a:t>
            </a:r>
            <a:r>
              <a:rPr lang="pl-PL" sz="2400"/>
              <a:t> </a:t>
            </a:r>
          </a:p>
        </p:txBody>
      </p:sp>
      <p:graphicFrame>
        <p:nvGraphicFramePr>
          <p:cNvPr id="42071" name="Group 87"/>
          <p:cNvGraphicFramePr>
            <a:graphicFrameLocks noGrp="1"/>
          </p:cNvGraphicFramePr>
          <p:nvPr/>
        </p:nvGraphicFramePr>
        <p:xfrm>
          <a:off x="611188" y="4149725"/>
          <a:ext cx="7775575" cy="1189038"/>
        </p:xfrm>
        <a:graphic>
          <a:graphicData uri="http://schemas.openxmlformats.org/drawingml/2006/table">
            <a:tbl>
              <a:tblPr/>
              <a:tblGrid>
                <a:gridCol w="1836737"/>
                <a:gridCol w="5938838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Warstwa drzew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Podszyt 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Runo 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DSC016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ytuł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551613" cy="1143000"/>
          </a:xfrm>
        </p:spPr>
        <p:txBody>
          <a:bodyPr/>
          <a:lstStyle/>
          <a:p>
            <a:pPr eaLnBrk="1" hangingPunct="1"/>
            <a:r>
              <a:rPr lang="pl-PL" sz="6000" b="1" smtClean="0">
                <a:solidFill>
                  <a:srgbClr val="008000"/>
                </a:solidFill>
                <a:latin typeface="Arial Rounded MT Bold" pitchFamily="34" charset="0"/>
              </a:rPr>
              <a:t>OPRACOWANIE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 </a:t>
            </a:r>
          </a:p>
        </p:txBody>
      </p:sp>
      <p:sp>
        <p:nvSpPr>
          <p:cNvPr id="23556" name="Symbol zastępczy zawartości 2"/>
          <p:cNvSpPr>
            <a:spLocks/>
          </p:cNvSpPr>
          <p:nvPr/>
        </p:nvSpPr>
        <p:spPr bwMode="auto">
          <a:xfrm>
            <a:off x="250825" y="1916113"/>
            <a:ext cx="6553200" cy="2519362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3600" b="1">
                <a:latin typeface="Calibri" pitchFamily="34" charset="0"/>
              </a:rPr>
              <a:t>       JULIA PAWŁOWSKA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3600" b="1">
                <a:latin typeface="Calibri" pitchFamily="34" charset="0"/>
              </a:rPr>
              <a:t>       KLAUDIA KUŁEK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3600" b="1">
                <a:latin typeface="Calibri" pitchFamily="34" charset="0"/>
              </a:rPr>
              <a:t>Uczennice  Zespołu  Szkół              w Dębnicy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pl-PL" sz="3600" b="1">
              <a:latin typeface="Calibri" pitchFamily="34" charset="0"/>
            </a:endParaRPr>
          </a:p>
        </p:txBody>
      </p:sp>
      <p:sp>
        <p:nvSpPr>
          <p:cNvPr id="23557" name="Symbol zastępczy zawartości 2"/>
          <p:cNvSpPr>
            <a:spLocks/>
          </p:cNvSpPr>
          <p:nvPr/>
        </p:nvSpPr>
        <p:spPr bwMode="auto">
          <a:xfrm>
            <a:off x="323850" y="4941888"/>
            <a:ext cx="5184775" cy="144145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3600" b="1">
                <a:latin typeface="Calibri" pitchFamily="34" charset="0"/>
              </a:rPr>
              <a:t>OPIEKUN: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3600" b="1">
                <a:latin typeface="Calibri" pitchFamily="34" charset="0"/>
              </a:rPr>
              <a:t>Jolanta Pawłowska</a:t>
            </a:r>
          </a:p>
        </p:txBody>
      </p:sp>
      <p:pic>
        <p:nvPicPr>
          <p:cNvPr id="23558" name="Picture 6" descr="DSC016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85750"/>
            <a:ext cx="30575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7200" b="1" smtClean="0">
                <a:solidFill>
                  <a:srgbClr val="008000"/>
                </a:solidFill>
                <a:latin typeface="Arial Rounded MT Bold" pitchFamily="34" charset="0"/>
              </a:rPr>
              <a:t>Ź</a:t>
            </a:r>
            <a:r>
              <a:rPr lang="pl-PL" sz="7200" smtClean="0">
                <a:solidFill>
                  <a:srgbClr val="008000"/>
                </a:solidFill>
                <a:latin typeface="Arial Rounded MT Bold" pitchFamily="34" charset="0"/>
              </a:rPr>
              <a:t>RÓD</a:t>
            </a:r>
            <a:r>
              <a:rPr lang="pl-PL" sz="7200" b="1" smtClean="0">
                <a:solidFill>
                  <a:srgbClr val="008000"/>
                </a:solidFill>
                <a:latin typeface="Arial Rounded MT Bold" pitchFamily="34" charset="0"/>
              </a:rPr>
              <a:t>Ł</a:t>
            </a:r>
            <a:r>
              <a:rPr lang="pl-PL" sz="7200" smtClean="0">
                <a:solidFill>
                  <a:srgbClr val="008000"/>
                </a:solidFill>
                <a:latin typeface="Arial Rounded MT Bold" pitchFamily="34" charset="0"/>
              </a:rPr>
              <a:t>A 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 bwMode="auto">
          <a:xfrm>
            <a:off x="571500" y="1785938"/>
            <a:ext cx="82296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2000" b="1" dirty="0" err="1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  <a:hlinkClick r:id="rId2"/>
              </a:rPr>
              <a:t>www.edukacja.barycz.pl</a:t>
            </a:r>
            <a:endParaRPr lang="pl-PL" sz="2000" b="1" dirty="0">
              <a:solidFill>
                <a:srgbClr val="008000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pl-PL" sz="2000" b="1" dirty="0" err="1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pl.wikipedia.org</a:t>
            </a:r>
            <a:endParaRPr lang="pl-PL" sz="2000" b="1" dirty="0">
              <a:solidFill>
                <a:srgbClr val="008000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pl-PL" sz="2000" b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Pawłowscy J.J., </a:t>
            </a:r>
            <a:r>
              <a:rPr lang="pl-PL" sz="2000" b="1" i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Atlas Roślin Doliny Baryczy</a:t>
            </a:r>
            <a:r>
              <a:rPr lang="pl-PL" sz="2000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,  </a:t>
            </a:r>
            <a:r>
              <a:rPr lang="pl-PL" sz="2000" b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Wyd. Partnerstwo dla Doliny Baryczy</a:t>
            </a:r>
          </a:p>
          <a:p>
            <a:pPr algn="ctr">
              <a:defRPr/>
            </a:pPr>
            <a:r>
              <a:rPr lang="pl-PL" sz="2000" b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Rutkowski L </a:t>
            </a:r>
            <a:r>
              <a:rPr lang="pl-PL" sz="2000" i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., </a:t>
            </a:r>
            <a:r>
              <a:rPr lang="pl-PL" sz="2000" b="1" i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Klucz do oznaczania roślin naczyniowych Polski  </a:t>
            </a:r>
            <a:r>
              <a:rPr lang="pl-PL" sz="2000" b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Niżowej,  Wyd. Nauk. PWN, Warszawa 2007</a:t>
            </a:r>
          </a:p>
          <a:p>
            <a:pPr algn="ctr">
              <a:defRPr/>
            </a:pPr>
            <a:r>
              <a:rPr lang="pl-PL" sz="2000" b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Mapa Doliny Baryczy Stawy Milickie część wschodnia , Wyd. </a:t>
            </a:r>
            <a:r>
              <a:rPr lang="pl-PL" sz="2000" b="1" dirty="0" err="1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galileos.pl</a:t>
            </a:r>
            <a:endParaRPr lang="pl-PL" sz="2000" b="1" dirty="0">
              <a:solidFill>
                <a:srgbClr val="008000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pl-PL" sz="2000" b="1" dirty="0" err="1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Gayowna</a:t>
            </a:r>
            <a:r>
              <a:rPr lang="pl-PL" sz="2000" b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  D., </a:t>
            </a:r>
            <a:r>
              <a:rPr lang="pl-PL" sz="2000" b="1" i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Rośliny  Łąk</a:t>
            </a:r>
            <a:r>
              <a:rPr lang="pl-PL" sz="2000" b="1" dirty="0">
                <a:solidFill>
                  <a:srgbClr val="008000"/>
                </a:solidFill>
                <a:latin typeface="Arial Rounded MT Bold" pitchFamily="34" charset="0"/>
                <a:ea typeface="+mj-ea"/>
                <a:cs typeface="+mj-cs"/>
              </a:rPr>
              <a:t>, Wydawnictwo Szkolne i Pedagogiczne, Warszawa 1992</a:t>
            </a:r>
          </a:p>
          <a:p>
            <a:pPr algn="ctr">
              <a:defRPr/>
            </a:pPr>
            <a:endParaRPr lang="pl-PL" sz="2000" b="1" dirty="0">
              <a:solidFill>
                <a:srgbClr val="008000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pl-PL" sz="2000" b="1" dirty="0">
              <a:solidFill>
                <a:srgbClr val="008000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algn="ctr">
              <a:defRPr/>
            </a:pPr>
            <a:endParaRPr lang="pl-PL" sz="2000" b="1" dirty="0">
              <a:solidFill>
                <a:srgbClr val="008000"/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7200" smtClean="0">
                <a:solidFill>
                  <a:srgbClr val="008000"/>
                </a:solidFill>
                <a:latin typeface="Arial Rounded MT Bold" pitchFamily="34" charset="0"/>
              </a:rPr>
              <a:t>SIEDLISKO</a:t>
            </a:r>
          </a:p>
        </p:txBody>
      </p:sp>
      <p:sp>
        <p:nvSpPr>
          <p:cNvPr id="4099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628775"/>
            <a:ext cx="3825875" cy="4208463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smtClean="0"/>
              <a:t> </a:t>
            </a:r>
            <a:r>
              <a:rPr lang="pl-PL" sz="4000" smtClean="0"/>
              <a:t>Termin prawny oznaczający określony obszar wymagający ochrony w sieci Natura 2000.</a:t>
            </a:r>
          </a:p>
        </p:txBody>
      </p:sp>
      <p:pic>
        <p:nvPicPr>
          <p:cNvPr id="4100" name="Picture 5" descr="IMG_48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049588"/>
            <a:ext cx="50768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trzałka w górę 3"/>
          <p:cNvSpPr/>
          <p:nvPr/>
        </p:nvSpPr>
        <p:spPr>
          <a:xfrm rot="18461242">
            <a:off x="1833562" y="615951"/>
            <a:ext cx="333375" cy="7048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125" name="pole tekstowe 4"/>
          <p:cNvSpPr txBox="1">
            <a:spLocks noChangeArrowheads="1"/>
          </p:cNvSpPr>
          <p:nvPr/>
        </p:nvSpPr>
        <p:spPr bwMode="auto">
          <a:xfrm>
            <a:off x="2268538" y="981075"/>
            <a:ext cx="1828800" cy="893763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i="1">
                <a:latin typeface="Calibri" pitchFamily="34" charset="0"/>
              </a:rPr>
              <a:t>1. S</a:t>
            </a:r>
            <a:r>
              <a:rPr lang="pl-PL" sz="1600" b="1" i="1">
                <a:latin typeface="Calibri" pitchFamily="34" charset="0"/>
              </a:rPr>
              <a:t>TART- MURAWA KSEROTERMICZNA</a:t>
            </a:r>
          </a:p>
        </p:txBody>
      </p:sp>
      <p:sp>
        <p:nvSpPr>
          <p:cNvPr id="6" name="Strzałka w górę 5"/>
          <p:cNvSpPr/>
          <p:nvPr/>
        </p:nvSpPr>
        <p:spPr>
          <a:xfrm rot="17157047">
            <a:off x="5425281" y="2886869"/>
            <a:ext cx="379413" cy="76517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127" name="pole tekstowe 6"/>
          <p:cNvSpPr txBox="1">
            <a:spLocks noChangeArrowheads="1"/>
          </p:cNvSpPr>
          <p:nvPr/>
        </p:nvSpPr>
        <p:spPr bwMode="auto">
          <a:xfrm>
            <a:off x="6035675" y="3030538"/>
            <a:ext cx="1489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b="1" i="1">
                <a:latin typeface="Calibri" pitchFamily="34" charset="0"/>
              </a:rPr>
              <a:t>2. ŁĄKA TRZĘŚLICOWA</a:t>
            </a:r>
          </a:p>
        </p:txBody>
      </p:sp>
      <p:sp>
        <p:nvSpPr>
          <p:cNvPr id="8" name="Strzałka w górę 7"/>
          <p:cNvSpPr/>
          <p:nvPr/>
        </p:nvSpPr>
        <p:spPr>
          <a:xfrm rot="1807035">
            <a:off x="1816100" y="3973513"/>
            <a:ext cx="379413" cy="81597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129" name="pole tekstowe 8"/>
          <p:cNvSpPr txBox="1">
            <a:spLocks noChangeArrowheads="1"/>
          </p:cNvSpPr>
          <p:nvPr/>
        </p:nvSpPr>
        <p:spPr bwMode="auto">
          <a:xfrm>
            <a:off x="684213" y="4829175"/>
            <a:ext cx="1511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b="1" i="1">
                <a:latin typeface="Calibri" pitchFamily="34" charset="0"/>
              </a:rPr>
              <a:t>3. ŁĄKA ŚWIEŻA</a:t>
            </a:r>
          </a:p>
        </p:txBody>
      </p:sp>
      <p:sp>
        <p:nvSpPr>
          <p:cNvPr id="10" name="Strzałka w górę 9"/>
          <p:cNvSpPr/>
          <p:nvPr/>
        </p:nvSpPr>
        <p:spPr>
          <a:xfrm rot="4263688">
            <a:off x="6588126" y="5516562"/>
            <a:ext cx="360362" cy="7921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 </a:t>
            </a:r>
          </a:p>
        </p:txBody>
      </p:sp>
      <p:sp>
        <p:nvSpPr>
          <p:cNvPr id="5131" name="pole tekstowe 10"/>
          <p:cNvSpPr txBox="1">
            <a:spLocks noChangeArrowheads="1"/>
          </p:cNvSpPr>
          <p:nvPr/>
        </p:nvSpPr>
        <p:spPr bwMode="auto">
          <a:xfrm>
            <a:off x="4716463" y="5913438"/>
            <a:ext cx="16557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600" b="1" i="1">
                <a:latin typeface="Calibri" pitchFamily="34" charset="0"/>
              </a:rPr>
              <a:t>4. META- ŁĘG OLSZOWY</a:t>
            </a:r>
          </a:p>
        </p:txBody>
      </p:sp>
      <p:sp>
        <p:nvSpPr>
          <p:cNvPr id="5132" name="Rectangle 14"/>
          <p:cNvSpPr>
            <a:spLocks noChangeArrowheads="1"/>
          </p:cNvSpPr>
          <p:nvPr/>
        </p:nvSpPr>
        <p:spPr bwMode="auto">
          <a:xfrm>
            <a:off x="5940425" y="2924175"/>
            <a:ext cx="1584325" cy="792163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133" name="Rectangle 15"/>
          <p:cNvSpPr>
            <a:spLocks noChangeArrowheads="1"/>
          </p:cNvSpPr>
          <p:nvPr/>
        </p:nvSpPr>
        <p:spPr bwMode="auto">
          <a:xfrm>
            <a:off x="611188" y="4724400"/>
            <a:ext cx="1728787" cy="719138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134" name="Rectangle 16"/>
          <p:cNvSpPr>
            <a:spLocks noChangeArrowheads="1"/>
          </p:cNvSpPr>
          <p:nvPr/>
        </p:nvSpPr>
        <p:spPr bwMode="auto">
          <a:xfrm>
            <a:off x="4643438" y="5876925"/>
            <a:ext cx="1728787" cy="792163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135" name="Text Box 17"/>
          <p:cNvSpPr txBox="1">
            <a:spLocks noChangeArrowheads="1"/>
          </p:cNvSpPr>
          <p:nvPr/>
        </p:nvSpPr>
        <p:spPr bwMode="auto">
          <a:xfrm>
            <a:off x="6372225" y="188913"/>
            <a:ext cx="2519363" cy="10668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>
                <a:solidFill>
                  <a:srgbClr val="FFFF00"/>
                </a:solidFill>
                <a:latin typeface="Arial Rounded MT Bold" pitchFamily="34" charset="0"/>
              </a:rPr>
              <a:t>PUNKTY WYCIECZKI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ANd9GcRmYegyQwsNSF6mUEeIq_BUig1BXI0fIeugUaePSkvzFXObE4d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DSC01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58788"/>
            <a:ext cx="77755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27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asanka_lakowa_Papiernia_13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3157538"/>
            <a:ext cx="4932362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ytuł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1.</a:t>
            </a:r>
            <a:r>
              <a:rPr lang="pl-PL" sz="600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MURAWA KSEROTERMICZNA </a:t>
            </a:r>
          </a:p>
        </p:txBody>
      </p:sp>
      <p:sp>
        <p:nvSpPr>
          <p:cNvPr id="7172" name="Symbol zastępczy zawartości 2"/>
          <p:cNvSpPr>
            <a:spLocks noGrp="1"/>
          </p:cNvSpPr>
          <p:nvPr>
            <p:ph idx="1"/>
          </p:nvPr>
        </p:nvSpPr>
        <p:spPr>
          <a:xfrm>
            <a:off x="395288" y="1989138"/>
            <a:ext cx="8208962" cy="1008062"/>
          </a:xfrm>
          <a:solidFill>
            <a:srgbClr val="FFFF00"/>
          </a:solidFill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pl-PL" sz="2400" b="1" smtClean="0"/>
              <a:t>Nasza wycieczka rozpoczyna się na murawie kserotermicznej, która znajduje się w Papierni w okolicach Nadstawek. </a:t>
            </a:r>
          </a:p>
          <a:p>
            <a:pPr marL="0" indent="0" eaLnBrk="1" hangingPunct="1">
              <a:buFont typeface="Arial" charset="0"/>
              <a:buNone/>
            </a:pPr>
            <a:endParaRPr lang="pl-PL" b="1" smtClean="0"/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323850" y="3573463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i="1"/>
              <a:t>Co to jest murawa kserotermiczna???</a:t>
            </a:r>
            <a:r>
              <a:rPr lang="pl-PL" i="1"/>
              <a:t>  </a:t>
            </a:r>
          </a:p>
          <a:p>
            <a:pPr>
              <a:spcBef>
                <a:spcPct val="50000"/>
              </a:spcBef>
            </a:pPr>
            <a:r>
              <a:rPr lang="pl-PL" i="1"/>
              <a:t>To nieleśne zbiorowisko roślinne o charakterze murawowym lub murawowo-ziołoroślowym. Murawy kserotermiczne  rozwijają się na nasłonecznionych zboczach na suchym podłożu wapiennym.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MURAWA KSEROTERMICZNA 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4294967295"/>
          </p:nvPr>
        </p:nvSpPr>
        <p:spPr>
          <a:xfrm>
            <a:off x="250825" y="2205038"/>
            <a:ext cx="3313113" cy="19446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2400" smtClean="0"/>
              <a:t>Na murawie kserotermicznej rosną rośliny ciepłolubne i sucholubne, czyli kserofity, takie jak: </a:t>
            </a:r>
          </a:p>
          <a:p>
            <a:pPr marL="0" indent="0" eaLnBrk="1" hangingPunct="1">
              <a:buFont typeface="Arial" charset="0"/>
              <a:buNone/>
            </a:pPr>
            <a:endParaRPr lang="pl-PL" smtClean="0"/>
          </a:p>
        </p:txBody>
      </p:sp>
      <p:pic>
        <p:nvPicPr>
          <p:cNvPr id="25605" name="Picture 5" descr="IMG_17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432366">
            <a:off x="3851275" y="2492375"/>
            <a:ext cx="4700588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50825" y="5157788"/>
            <a:ext cx="4105275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Goździk kropkowany (Dianthus deltoides)</a:t>
            </a:r>
          </a:p>
        </p:txBody>
      </p:sp>
      <p:pic>
        <p:nvPicPr>
          <p:cNvPr id="25607" name="Picture 7" descr="IMG_19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852738"/>
            <a:ext cx="484505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50825" y="5157788"/>
            <a:ext cx="4537075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Macierzanka zwyczajna (Thymus pulegioides)</a:t>
            </a:r>
          </a:p>
        </p:txBody>
      </p:sp>
      <p:pic>
        <p:nvPicPr>
          <p:cNvPr id="25609" name="Picture 9" descr="IMG_20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2060575"/>
            <a:ext cx="3598863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50825" y="5157788"/>
            <a:ext cx="4537075" cy="15541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Goździk kartuzek (Dianthus carthusianorum)</a:t>
            </a:r>
          </a:p>
        </p:txBody>
      </p:sp>
      <p:pic>
        <p:nvPicPr>
          <p:cNvPr id="25611" name="Picture 11" descr="Berteroa inca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25645">
            <a:off x="4211638" y="2492375"/>
            <a:ext cx="4700587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50825" y="5300663"/>
            <a:ext cx="4537075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Pyleniec piaskowy </a:t>
            </a:r>
          </a:p>
          <a:p>
            <a:pPr algn="ctr">
              <a:spcBef>
                <a:spcPct val="50000"/>
              </a:spcBef>
            </a:pPr>
            <a:r>
              <a:rPr lang="pl-PL" sz="3200" i="1"/>
              <a:t>(Berteroa incana)</a:t>
            </a:r>
          </a:p>
        </p:txBody>
      </p:sp>
      <p:pic>
        <p:nvPicPr>
          <p:cNvPr id="25615" name="Picture 15" descr="Sedum ac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53174">
            <a:off x="3435350" y="2395538"/>
            <a:ext cx="489585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0825" y="5300663"/>
            <a:ext cx="4537075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Rozchodnik ostry </a:t>
            </a:r>
          </a:p>
          <a:p>
            <a:pPr algn="ctr">
              <a:spcBef>
                <a:spcPct val="50000"/>
              </a:spcBef>
            </a:pPr>
            <a:r>
              <a:rPr lang="pl-PL" sz="3200" i="1"/>
              <a:t>(Sedum acre)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8" grpId="0" animBg="1"/>
      <p:bldP spid="25610" grpId="0" animBg="1"/>
      <p:bldP spid="25612" grpId="0" animBg="1"/>
      <p:bldP spid="256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pl-PL" sz="6000" smtClean="0">
                <a:solidFill>
                  <a:srgbClr val="008000"/>
                </a:solidFill>
                <a:latin typeface="Arial Rounded MT Bold" pitchFamily="34" charset="0"/>
              </a:rPr>
              <a:t>MURAWA KSEROTERMICZNA </a:t>
            </a:r>
          </a:p>
        </p:txBody>
      </p:sp>
      <p:pic>
        <p:nvPicPr>
          <p:cNvPr id="9219" name="Picture 5" descr="Sasanka_lakowa_Papiernia_13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2887663"/>
            <a:ext cx="52927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Symbol zastępczy zawartości 2"/>
          <p:cNvSpPr>
            <a:spLocks/>
          </p:cNvSpPr>
          <p:nvPr/>
        </p:nvSpPr>
        <p:spPr bwMode="auto">
          <a:xfrm>
            <a:off x="179388" y="1989138"/>
            <a:ext cx="36099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>
                <a:latin typeface="Calibri" pitchFamily="34" charset="0"/>
              </a:rPr>
              <a:t>Na murawie kserotermicznej występuje gatunek podlegający ścisłej ochronie prawnej. To jedyne stanowisko tej rośliny w powiecie ostrowskim. 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pl-PL" sz="3200">
              <a:latin typeface="Calibri" pitchFamily="34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50825" y="5157788"/>
            <a:ext cx="4537075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i="1"/>
              <a:t>Sasanka łąkowa (Pulsatilla pratensis)</a:t>
            </a:r>
          </a:p>
        </p:txBody>
      </p:sp>
      <p:sp>
        <p:nvSpPr>
          <p:cNvPr id="26632" name="Symbol zastępczy zawartości 2"/>
          <p:cNvSpPr>
            <a:spLocks/>
          </p:cNvSpPr>
          <p:nvPr/>
        </p:nvSpPr>
        <p:spPr bwMode="auto">
          <a:xfrm>
            <a:off x="179388" y="4797425"/>
            <a:ext cx="5256212" cy="20605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 b="1"/>
              <a:t>Czy wiesz, że???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2400"/>
              <a:t>Roślina nie wytwarza nektaru, obecnie rzadko występuje w stanie dzikim, grozi jej wymarcie ze względu na zarastanie muraw. </a:t>
            </a:r>
            <a:endParaRPr lang="pl-PL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66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9"/>
          <p:cNvSpPr txBox="1">
            <a:spLocks noChangeArrowheads="1"/>
          </p:cNvSpPr>
          <p:nvPr/>
        </p:nvSpPr>
        <p:spPr bwMode="auto">
          <a:xfrm>
            <a:off x="539750" y="333375"/>
            <a:ext cx="5111750" cy="711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>
                <a:latin typeface="Comic Sans MS" pitchFamily="66" charset="0"/>
              </a:rPr>
              <a:t>SPRAWDŹ SIĘ!!!</a:t>
            </a:r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468313" y="1552575"/>
            <a:ext cx="7993062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2400"/>
              <a:t>Jednym z charakterystycznych gatunków murawowych jest roślina przedstawiona na rycinie. </a:t>
            </a:r>
          </a:p>
          <a:p>
            <a:r>
              <a:rPr lang="pl-PL" sz="2400" b="1"/>
              <a:t>Przy zdaniach zawierających prawdziwe informacje wpisz literę – P, a przy fałszywych literę – F</a:t>
            </a:r>
            <a:r>
              <a:rPr lang="pl-PL" sz="2400"/>
              <a:t>. </a:t>
            </a:r>
          </a:p>
        </p:txBody>
      </p:sp>
      <p:pic>
        <p:nvPicPr>
          <p:cNvPr id="10245" name="Picture 12" descr="Euphorbia cyparissi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429000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908" name="Group 68"/>
          <p:cNvGraphicFramePr>
            <a:graphicFrameLocks noGrp="1"/>
          </p:cNvGraphicFramePr>
          <p:nvPr/>
        </p:nvGraphicFramePr>
        <p:xfrm>
          <a:off x="468313" y="3429000"/>
          <a:ext cx="4679950" cy="1889125"/>
        </p:xfrm>
        <a:graphic>
          <a:graphicData uri="http://schemas.openxmlformats.org/drawingml/2006/table">
            <a:tbl>
              <a:tblPr/>
              <a:tblGrid>
                <a:gridCol w="3871912"/>
                <a:gridCol w="808038"/>
              </a:tblGrid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Roślina podlega ochronie prawnej 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Jest gatunkiem wytwarzającym jagody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Jej kwiaty zapylane są przez owady 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Należy do wilczomleczowatych </a:t>
                      </a: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263" name="Text Box 9"/>
          <p:cNvSpPr txBox="1">
            <a:spLocks noChangeArrowheads="1"/>
          </p:cNvSpPr>
          <p:nvPr/>
        </p:nvSpPr>
        <p:spPr bwMode="auto">
          <a:xfrm rot="10800000" flipV="1">
            <a:off x="5286375" y="5349875"/>
            <a:ext cx="3857625" cy="13239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>
                <a:latin typeface="Comic Sans MS" pitchFamily="66" charset="0"/>
              </a:rPr>
              <a:t>Wilczomlecz sosnka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923</Words>
  <Application>Microsoft Office PowerPoint</Application>
  <PresentationFormat>Pokaz na ekranie (4:3)</PresentationFormat>
  <Paragraphs>114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Calibri</vt:lpstr>
      <vt:lpstr>Arial Rounded MT Bold</vt:lpstr>
      <vt:lpstr>Comic Sans MS</vt:lpstr>
      <vt:lpstr>Times New Roman</vt:lpstr>
      <vt:lpstr>Motyw pakietu Office</vt:lpstr>
      <vt:lpstr>Slajd 1</vt:lpstr>
      <vt:lpstr>NATURA 2000 to:</vt:lpstr>
      <vt:lpstr>SIEDLISKO</vt:lpstr>
      <vt:lpstr>Slajd 4</vt:lpstr>
      <vt:lpstr>Slajd 5</vt:lpstr>
      <vt:lpstr>1. MURAWA KSEROTERMICZNA </vt:lpstr>
      <vt:lpstr>MURAWA KSEROTERMICZNA </vt:lpstr>
      <vt:lpstr>MURAWA KSEROTERMICZNA </vt:lpstr>
      <vt:lpstr>Slajd 9</vt:lpstr>
      <vt:lpstr>2. ŁĄKA TRZĘŚLICOWA</vt:lpstr>
      <vt:lpstr>ŁĄKA TRZĘŚLICOWA</vt:lpstr>
      <vt:lpstr>ŁĄKA TRZĘŚLICOWA</vt:lpstr>
      <vt:lpstr>Slajd 13</vt:lpstr>
      <vt:lpstr>3. ŁĄKA ŚWIEŻA</vt:lpstr>
      <vt:lpstr>ŁĄKA ŚWIEŻA</vt:lpstr>
      <vt:lpstr>Slajd 16</vt:lpstr>
      <vt:lpstr>Slajd 17</vt:lpstr>
      <vt:lpstr>4. ŁĘG OLSZOWY</vt:lpstr>
      <vt:lpstr>ŁĘG OLSZOWY</vt:lpstr>
      <vt:lpstr>Slajd 20</vt:lpstr>
      <vt:lpstr>Slajd 21</vt:lpstr>
      <vt:lpstr>OPRACOWANIE </vt:lpstr>
      <vt:lpstr>ŹRÓDŁA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Szlakiem siedlisk  Natura 2000</dc:title>
  <dc:creator>Damian</dc:creator>
  <cp:lastModifiedBy>user</cp:lastModifiedBy>
  <cp:revision>55</cp:revision>
  <dcterms:created xsi:type="dcterms:W3CDTF">2015-10-03T12:31:25Z</dcterms:created>
  <dcterms:modified xsi:type="dcterms:W3CDTF">2016-10-25T21:46:09Z</dcterms:modified>
</cp:coreProperties>
</file>